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ink/ink3.xml" ContentType="application/inkml+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267" r:id="rId3"/>
    <p:sldId id="300" r:id="rId4"/>
    <p:sldId id="341" r:id="rId5"/>
    <p:sldId id="321" r:id="rId6"/>
    <p:sldId id="338" r:id="rId7"/>
    <p:sldId id="339" r:id="rId8"/>
    <p:sldId id="340" r:id="rId9"/>
    <p:sldId id="322" r:id="rId10"/>
    <p:sldId id="262" r:id="rId11"/>
    <p:sldId id="334" r:id="rId12"/>
    <p:sldId id="335" r:id="rId13"/>
    <p:sldId id="326" r:id="rId14"/>
    <p:sldId id="336" r:id="rId15"/>
    <p:sldId id="328" r:id="rId16"/>
    <p:sldId id="302" r:id="rId17"/>
    <p:sldId id="258" r:id="rId18"/>
    <p:sldId id="278" r:id="rId19"/>
    <p:sldId id="259" r:id="rId20"/>
    <p:sldId id="270" r:id="rId21"/>
    <p:sldId id="287" r:id="rId22"/>
    <p:sldId id="260" r:id="rId23"/>
    <p:sldId id="298" r:id="rId24"/>
    <p:sldId id="285" r:id="rId25"/>
    <p:sldId id="325" r:id="rId26"/>
    <p:sldId id="286" r:id="rId27"/>
    <p:sldId id="296" r:id="rId28"/>
    <p:sldId id="295" r:id="rId29"/>
    <p:sldId id="288" r:id="rId30"/>
    <p:sldId id="261" r:id="rId31"/>
    <p:sldId id="276" r:id="rId32"/>
    <p:sldId id="297" r:id="rId33"/>
    <p:sldId id="337" r:id="rId34"/>
    <p:sldId id="263" r:id="rId35"/>
    <p:sldId id="264" r:id="rId36"/>
    <p:sldId id="303" r:id="rId37"/>
    <p:sldId id="304" r:id="rId38"/>
    <p:sldId id="292" r:id="rId39"/>
    <p:sldId id="293" r:id="rId40"/>
    <p:sldId id="294" r:id="rId41"/>
    <p:sldId id="290" r:id="rId42"/>
    <p:sldId id="291" r:id="rId43"/>
    <p:sldId id="305" r:id="rId44"/>
    <p:sldId id="273" r:id="rId45"/>
    <p:sldId id="272" r:id="rId46"/>
    <p:sldId id="274" r:id="rId47"/>
    <p:sldId id="275" r:id="rId48"/>
    <p:sldId id="271" r:id="rId49"/>
    <p:sldId id="315" r:id="rId50"/>
    <p:sldId id="316" r:id="rId51"/>
    <p:sldId id="281" r:id="rId52"/>
    <p:sldId id="306" r:id="rId53"/>
    <p:sldId id="299" r:id="rId54"/>
    <p:sldId id="329" r:id="rId55"/>
    <p:sldId id="301" r:id="rId56"/>
    <p:sldId id="279" r:id="rId57"/>
    <p:sldId id="311" r:id="rId58"/>
    <p:sldId id="307" r:id="rId59"/>
    <p:sldId id="310" r:id="rId60"/>
    <p:sldId id="314" r:id="rId61"/>
    <p:sldId id="308" r:id="rId62"/>
    <p:sldId id="313" r:id="rId63"/>
    <p:sldId id="324" r:id="rId64"/>
    <p:sldId id="312" r:id="rId65"/>
    <p:sldId id="309" r:id="rId66"/>
    <p:sldId id="284" r:id="rId67"/>
    <p:sldId id="268" r:id="rId6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9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30" autoAdjust="0"/>
    <p:restoredTop sz="88484" autoAdjust="0"/>
  </p:normalViewPr>
  <p:slideViewPr>
    <p:cSldViewPr snapToGrid="0">
      <p:cViewPr varScale="1">
        <p:scale>
          <a:sx n="102" d="100"/>
          <a:sy n="102" d="100"/>
        </p:scale>
        <p:origin x="1308" y="72"/>
      </p:cViewPr>
      <p:guideLst/>
    </p:cSldViewPr>
  </p:slideViewPr>
  <p:notesTextViewPr>
    <p:cViewPr>
      <p:scale>
        <a:sx n="1" d="1"/>
        <a:sy n="1" d="1"/>
      </p:scale>
      <p:origin x="0" y="0"/>
    </p:cViewPr>
  </p:notesTextViewPr>
  <p:notesViewPr>
    <p:cSldViewPr snapToGrid="0">
      <p:cViewPr varScale="1">
        <p:scale>
          <a:sx n="50" d="100"/>
          <a:sy n="50"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0.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70.svg"/><Relationship Id="rId1" Type="http://schemas.openxmlformats.org/officeDocument/2006/relationships/image" Target="../media/image59.png"/><Relationship Id="rId6" Type="http://schemas.openxmlformats.org/officeDocument/2006/relationships/image" Target="../media/image74.svg"/><Relationship Id="rId5" Type="http://schemas.openxmlformats.org/officeDocument/2006/relationships/image" Target="../media/image61.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63.pn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9.png"/><Relationship Id="rId14" Type="http://schemas.openxmlformats.org/officeDocument/2006/relationships/image" Target="../media/image28.svg"/></Relationships>
</file>

<file path=ppt/diagrams/_rels/data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62.svg"/><Relationship Id="rId1" Type="http://schemas.openxmlformats.org/officeDocument/2006/relationships/image" Target="../media/image55.png"/><Relationship Id="rId6" Type="http://schemas.openxmlformats.org/officeDocument/2006/relationships/image" Target="../media/image66.svg"/><Relationship Id="rId5" Type="http://schemas.openxmlformats.org/officeDocument/2006/relationships/image" Target="../media/image57.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64557-3459-4584-BD17-0B4FD6439E5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22736F0-89B9-4342-B737-4697CF60A054}">
      <dgm:prSet/>
      <dgm:spPr/>
      <dgm:t>
        <a:bodyPr/>
        <a:lstStyle/>
        <a:p>
          <a:r>
            <a:rPr lang="en-US" b="1" dirty="0"/>
            <a:t>Pilot Program – began in July 1,2014</a:t>
          </a:r>
          <a:endParaRPr lang="en-US" dirty="0"/>
        </a:p>
      </dgm:t>
    </dgm:pt>
    <dgm:pt modelId="{5C9E3DE3-6319-4F50-90F1-18F9AF10CC3F}" type="parTrans" cxnId="{09007EE7-919A-422E-A61D-DDCE96AA9237}">
      <dgm:prSet/>
      <dgm:spPr/>
      <dgm:t>
        <a:bodyPr/>
        <a:lstStyle/>
        <a:p>
          <a:endParaRPr lang="en-US"/>
        </a:p>
      </dgm:t>
    </dgm:pt>
    <dgm:pt modelId="{2C11F5B3-7752-41B0-8E06-5644A916965E}" type="sibTrans" cxnId="{09007EE7-919A-422E-A61D-DDCE96AA9237}">
      <dgm:prSet/>
      <dgm:spPr/>
      <dgm:t>
        <a:bodyPr/>
        <a:lstStyle/>
        <a:p>
          <a:endParaRPr lang="en-US"/>
        </a:p>
      </dgm:t>
    </dgm:pt>
    <dgm:pt modelId="{426BB9E3-6A0A-46E9-BC3F-200174A5D5EA}">
      <dgm:prSet/>
      <dgm:spPr/>
      <dgm:t>
        <a:bodyPr/>
        <a:lstStyle/>
        <a:p>
          <a:r>
            <a:rPr lang="en-US" b="1" dirty="0"/>
            <a:t>Funded by Rural development thru NRWA</a:t>
          </a:r>
          <a:endParaRPr lang="en-US" dirty="0"/>
        </a:p>
      </dgm:t>
    </dgm:pt>
    <dgm:pt modelId="{E48FC271-6E97-4D9E-8D37-84A7C0BA66A3}" type="parTrans" cxnId="{7D3AC021-07C2-4346-8DBB-9CA2361C4E7B}">
      <dgm:prSet/>
      <dgm:spPr/>
      <dgm:t>
        <a:bodyPr/>
        <a:lstStyle/>
        <a:p>
          <a:endParaRPr lang="en-US"/>
        </a:p>
      </dgm:t>
    </dgm:pt>
    <dgm:pt modelId="{CC634C37-8F63-409D-A693-42C15AF6E75A}" type="sibTrans" cxnId="{7D3AC021-07C2-4346-8DBB-9CA2361C4E7B}">
      <dgm:prSet/>
      <dgm:spPr/>
      <dgm:t>
        <a:bodyPr/>
        <a:lstStyle/>
        <a:p>
          <a:endParaRPr lang="en-US"/>
        </a:p>
      </dgm:t>
    </dgm:pt>
    <dgm:pt modelId="{75427AAA-0740-45A2-A3DF-90DAC8AD7432}">
      <dgm:prSet/>
      <dgm:spPr/>
      <dgm:t>
        <a:bodyPr/>
        <a:lstStyle/>
        <a:p>
          <a:r>
            <a:rPr lang="en-US" b="1" dirty="0"/>
            <a:t>Recently expanded to 34 states</a:t>
          </a:r>
          <a:endParaRPr lang="en-US" dirty="0"/>
        </a:p>
      </dgm:t>
    </dgm:pt>
    <dgm:pt modelId="{DAE86129-7262-48BE-85FB-B2D24875BC8B}" type="parTrans" cxnId="{B5784F27-B7A9-4B0C-BF25-7742F6818D8E}">
      <dgm:prSet/>
      <dgm:spPr/>
      <dgm:t>
        <a:bodyPr/>
        <a:lstStyle/>
        <a:p>
          <a:endParaRPr lang="en-US"/>
        </a:p>
      </dgm:t>
    </dgm:pt>
    <dgm:pt modelId="{FD311413-CCEA-4A93-8728-6F06C525BC03}" type="sibTrans" cxnId="{B5784F27-B7A9-4B0C-BF25-7742F6818D8E}">
      <dgm:prSet/>
      <dgm:spPr/>
      <dgm:t>
        <a:bodyPr/>
        <a:lstStyle/>
        <a:p>
          <a:endParaRPr lang="en-US"/>
        </a:p>
      </dgm:t>
    </dgm:pt>
    <dgm:pt modelId="{C438D5F1-D177-4D85-92A9-CFBA121D2509}">
      <dgm:prSet/>
      <dgm:spPr/>
      <dgm:t>
        <a:bodyPr/>
        <a:lstStyle/>
        <a:p>
          <a:r>
            <a:rPr lang="en-US" b="1"/>
            <a:t>Must complete 30 assessments per year</a:t>
          </a:r>
          <a:endParaRPr lang="en-US"/>
        </a:p>
      </dgm:t>
    </dgm:pt>
    <dgm:pt modelId="{7E9F0981-627A-4961-BB1B-5941F661E3E4}" type="parTrans" cxnId="{D5A26A3A-58FA-48CB-92CE-CCF0633EB6A3}">
      <dgm:prSet/>
      <dgm:spPr/>
      <dgm:t>
        <a:bodyPr/>
        <a:lstStyle/>
        <a:p>
          <a:endParaRPr lang="en-US"/>
        </a:p>
      </dgm:t>
    </dgm:pt>
    <dgm:pt modelId="{464C7EFB-282D-4C30-B992-CB638D9DF9D1}" type="sibTrans" cxnId="{D5A26A3A-58FA-48CB-92CE-CCF0633EB6A3}">
      <dgm:prSet/>
      <dgm:spPr/>
      <dgm:t>
        <a:bodyPr/>
        <a:lstStyle/>
        <a:p>
          <a:endParaRPr lang="en-US"/>
        </a:p>
      </dgm:t>
    </dgm:pt>
    <dgm:pt modelId="{4850F458-62EF-4AE5-9938-9C2732581C8A}">
      <dgm:prSet/>
      <dgm:spPr/>
      <dgm:t>
        <a:bodyPr/>
        <a:lstStyle/>
        <a:p>
          <a:r>
            <a:rPr lang="en-US" b="1" dirty="0"/>
            <a:t>NO COST TO THE SYSTEM FOR THE ASSESSMENT</a:t>
          </a:r>
          <a:endParaRPr lang="en-US" dirty="0"/>
        </a:p>
      </dgm:t>
    </dgm:pt>
    <dgm:pt modelId="{8DF58999-D426-4DF9-A229-C64C8F4EEC0F}" type="parTrans" cxnId="{8884ED50-4E76-4744-B6F0-F51BDEA3E9DF}">
      <dgm:prSet/>
      <dgm:spPr/>
      <dgm:t>
        <a:bodyPr/>
        <a:lstStyle/>
        <a:p>
          <a:endParaRPr lang="en-US"/>
        </a:p>
      </dgm:t>
    </dgm:pt>
    <dgm:pt modelId="{72488FB4-F096-4B89-A25B-E285CAE8084E}" type="sibTrans" cxnId="{8884ED50-4E76-4744-B6F0-F51BDEA3E9DF}">
      <dgm:prSet/>
      <dgm:spPr/>
      <dgm:t>
        <a:bodyPr/>
        <a:lstStyle/>
        <a:p>
          <a:endParaRPr lang="en-US"/>
        </a:p>
      </dgm:t>
    </dgm:pt>
    <dgm:pt modelId="{ED0110F9-9C8B-43E4-AC24-42F8B86E1175}">
      <dgm:prSet/>
      <dgm:spPr/>
      <dgm:t>
        <a:bodyPr/>
        <a:lstStyle/>
        <a:p>
          <a:r>
            <a:rPr lang="en-US" b="1" dirty="0"/>
            <a:t>NOT REQUIRED TO COMPLY WITH RECOMMENDATIONS</a:t>
          </a:r>
          <a:endParaRPr lang="en-US" dirty="0"/>
        </a:p>
      </dgm:t>
    </dgm:pt>
    <dgm:pt modelId="{4D776A1D-5B24-4238-B480-2E7E9EC9896D}" type="parTrans" cxnId="{051418D5-2329-4575-A238-21354E4F2053}">
      <dgm:prSet/>
      <dgm:spPr/>
      <dgm:t>
        <a:bodyPr/>
        <a:lstStyle/>
        <a:p>
          <a:endParaRPr lang="en-US"/>
        </a:p>
      </dgm:t>
    </dgm:pt>
    <dgm:pt modelId="{44A4E577-5C5E-41BF-A296-B98E937701EC}" type="sibTrans" cxnId="{051418D5-2329-4575-A238-21354E4F2053}">
      <dgm:prSet/>
      <dgm:spPr/>
      <dgm:t>
        <a:bodyPr/>
        <a:lstStyle/>
        <a:p>
          <a:endParaRPr lang="en-US"/>
        </a:p>
      </dgm:t>
    </dgm:pt>
    <dgm:pt modelId="{744FDD45-5D43-4576-9DB6-D5C43D3D40BE}" type="pres">
      <dgm:prSet presAssocID="{9D564557-3459-4584-BD17-0B4FD6439E59}" presName="linear" presStyleCnt="0">
        <dgm:presLayoutVars>
          <dgm:animLvl val="lvl"/>
          <dgm:resizeHandles val="exact"/>
        </dgm:presLayoutVars>
      </dgm:prSet>
      <dgm:spPr/>
      <dgm:t>
        <a:bodyPr/>
        <a:lstStyle/>
        <a:p>
          <a:endParaRPr lang="en-US"/>
        </a:p>
      </dgm:t>
    </dgm:pt>
    <dgm:pt modelId="{56AF8A5C-62B9-4232-8396-8147EA8B76CB}" type="pres">
      <dgm:prSet presAssocID="{822736F0-89B9-4342-B737-4697CF60A054}" presName="parentText" presStyleLbl="node1" presStyleIdx="0" presStyleCnt="6">
        <dgm:presLayoutVars>
          <dgm:chMax val="0"/>
          <dgm:bulletEnabled val="1"/>
        </dgm:presLayoutVars>
      </dgm:prSet>
      <dgm:spPr/>
      <dgm:t>
        <a:bodyPr/>
        <a:lstStyle/>
        <a:p>
          <a:endParaRPr lang="en-US"/>
        </a:p>
      </dgm:t>
    </dgm:pt>
    <dgm:pt modelId="{0DF508B9-22EC-4C82-8374-D67DEF17AA76}" type="pres">
      <dgm:prSet presAssocID="{2C11F5B3-7752-41B0-8E06-5644A916965E}" presName="spacer" presStyleCnt="0"/>
      <dgm:spPr/>
    </dgm:pt>
    <dgm:pt modelId="{4EDB8F3C-B574-4715-A5F5-DE8EABEDC7CF}" type="pres">
      <dgm:prSet presAssocID="{426BB9E3-6A0A-46E9-BC3F-200174A5D5EA}" presName="parentText" presStyleLbl="node1" presStyleIdx="1" presStyleCnt="6">
        <dgm:presLayoutVars>
          <dgm:chMax val="0"/>
          <dgm:bulletEnabled val="1"/>
        </dgm:presLayoutVars>
      </dgm:prSet>
      <dgm:spPr/>
      <dgm:t>
        <a:bodyPr/>
        <a:lstStyle/>
        <a:p>
          <a:endParaRPr lang="en-US"/>
        </a:p>
      </dgm:t>
    </dgm:pt>
    <dgm:pt modelId="{8EDB4C18-5C83-4C33-A5C5-260F23A0D136}" type="pres">
      <dgm:prSet presAssocID="{CC634C37-8F63-409D-A693-42C15AF6E75A}" presName="spacer" presStyleCnt="0"/>
      <dgm:spPr/>
    </dgm:pt>
    <dgm:pt modelId="{9FC52AF1-4D5F-43F6-932F-7BAA0C160F7A}" type="pres">
      <dgm:prSet presAssocID="{75427AAA-0740-45A2-A3DF-90DAC8AD7432}" presName="parentText" presStyleLbl="node1" presStyleIdx="2" presStyleCnt="6">
        <dgm:presLayoutVars>
          <dgm:chMax val="0"/>
          <dgm:bulletEnabled val="1"/>
        </dgm:presLayoutVars>
      </dgm:prSet>
      <dgm:spPr/>
      <dgm:t>
        <a:bodyPr/>
        <a:lstStyle/>
        <a:p>
          <a:endParaRPr lang="en-US"/>
        </a:p>
      </dgm:t>
    </dgm:pt>
    <dgm:pt modelId="{F8830870-D880-4DBF-892F-F98129E3BB3E}" type="pres">
      <dgm:prSet presAssocID="{FD311413-CCEA-4A93-8728-6F06C525BC03}" presName="spacer" presStyleCnt="0"/>
      <dgm:spPr/>
    </dgm:pt>
    <dgm:pt modelId="{B607F829-49C7-48A5-87A8-44B7D7BC018C}" type="pres">
      <dgm:prSet presAssocID="{C438D5F1-D177-4D85-92A9-CFBA121D2509}" presName="parentText" presStyleLbl="node1" presStyleIdx="3" presStyleCnt="6">
        <dgm:presLayoutVars>
          <dgm:chMax val="0"/>
          <dgm:bulletEnabled val="1"/>
        </dgm:presLayoutVars>
      </dgm:prSet>
      <dgm:spPr/>
      <dgm:t>
        <a:bodyPr/>
        <a:lstStyle/>
        <a:p>
          <a:endParaRPr lang="en-US"/>
        </a:p>
      </dgm:t>
    </dgm:pt>
    <dgm:pt modelId="{E8AB5ECB-5215-4157-9D91-7D2D611D880E}" type="pres">
      <dgm:prSet presAssocID="{464C7EFB-282D-4C30-B992-CB638D9DF9D1}" presName="spacer" presStyleCnt="0"/>
      <dgm:spPr/>
    </dgm:pt>
    <dgm:pt modelId="{4B9E43D3-0830-4693-87C9-96B3CA159D8B}" type="pres">
      <dgm:prSet presAssocID="{4850F458-62EF-4AE5-9938-9C2732581C8A}" presName="parentText" presStyleLbl="node1" presStyleIdx="4" presStyleCnt="6">
        <dgm:presLayoutVars>
          <dgm:chMax val="0"/>
          <dgm:bulletEnabled val="1"/>
        </dgm:presLayoutVars>
      </dgm:prSet>
      <dgm:spPr/>
      <dgm:t>
        <a:bodyPr/>
        <a:lstStyle/>
        <a:p>
          <a:endParaRPr lang="en-US"/>
        </a:p>
      </dgm:t>
    </dgm:pt>
    <dgm:pt modelId="{B71B38B9-9FAF-47F1-A5CF-98E695F7D570}" type="pres">
      <dgm:prSet presAssocID="{72488FB4-F096-4B89-A25B-E285CAE8084E}" presName="spacer" presStyleCnt="0"/>
      <dgm:spPr/>
    </dgm:pt>
    <dgm:pt modelId="{AD7EEA9D-CEF6-4E13-8B0A-EE99B0E59343}" type="pres">
      <dgm:prSet presAssocID="{ED0110F9-9C8B-43E4-AC24-42F8B86E1175}" presName="parentText" presStyleLbl="node1" presStyleIdx="5" presStyleCnt="6">
        <dgm:presLayoutVars>
          <dgm:chMax val="0"/>
          <dgm:bulletEnabled val="1"/>
        </dgm:presLayoutVars>
      </dgm:prSet>
      <dgm:spPr/>
      <dgm:t>
        <a:bodyPr/>
        <a:lstStyle/>
        <a:p>
          <a:endParaRPr lang="en-US"/>
        </a:p>
      </dgm:t>
    </dgm:pt>
  </dgm:ptLst>
  <dgm:cxnLst>
    <dgm:cxn modelId="{139801C2-A5AB-4198-99C1-7E632EBA8BB2}" type="presOf" srcId="{426BB9E3-6A0A-46E9-BC3F-200174A5D5EA}" destId="{4EDB8F3C-B574-4715-A5F5-DE8EABEDC7CF}" srcOrd="0" destOrd="0" presId="urn:microsoft.com/office/officeart/2005/8/layout/vList2"/>
    <dgm:cxn modelId="{8471B74D-8A6A-4CE7-9468-A2FB9E2E3C20}" type="presOf" srcId="{C438D5F1-D177-4D85-92A9-CFBA121D2509}" destId="{B607F829-49C7-48A5-87A8-44B7D7BC018C}" srcOrd="0" destOrd="0" presId="urn:microsoft.com/office/officeart/2005/8/layout/vList2"/>
    <dgm:cxn modelId="{0BC8EBA3-0A72-4239-92E7-7606F0705AAE}" type="presOf" srcId="{ED0110F9-9C8B-43E4-AC24-42F8B86E1175}" destId="{AD7EEA9D-CEF6-4E13-8B0A-EE99B0E59343}" srcOrd="0" destOrd="0" presId="urn:microsoft.com/office/officeart/2005/8/layout/vList2"/>
    <dgm:cxn modelId="{BCE25B48-DD2C-4483-BE43-7EAFBC7B1484}" type="presOf" srcId="{4850F458-62EF-4AE5-9938-9C2732581C8A}" destId="{4B9E43D3-0830-4693-87C9-96B3CA159D8B}" srcOrd="0" destOrd="0" presId="urn:microsoft.com/office/officeart/2005/8/layout/vList2"/>
    <dgm:cxn modelId="{B5784F27-B7A9-4B0C-BF25-7742F6818D8E}" srcId="{9D564557-3459-4584-BD17-0B4FD6439E59}" destId="{75427AAA-0740-45A2-A3DF-90DAC8AD7432}" srcOrd="2" destOrd="0" parTransId="{DAE86129-7262-48BE-85FB-B2D24875BC8B}" sibTransId="{FD311413-CCEA-4A93-8728-6F06C525BC03}"/>
    <dgm:cxn modelId="{051418D5-2329-4575-A238-21354E4F2053}" srcId="{9D564557-3459-4584-BD17-0B4FD6439E59}" destId="{ED0110F9-9C8B-43E4-AC24-42F8B86E1175}" srcOrd="5" destOrd="0" parTransId="{4D776A1D-5B24-4238-B480-2E7E9EC9896D}" sibTransId="{44A4E577-5C5E-41BF-A296-B98E937701EC}"/>
    <dgm:cxn modelId="{822D608C-E7E2-4CC9-AE88-1B2FB5CEDFA1}" type="presOf" srcId="{822736F0-89B9-4342-B737-4697CF60A054}" destId="{56AF8A5C-62B9-4232-8396-8147EA8B76CB}" srcOrd="0" destOrd="0" presId="urn:microsoft.com/office/officeart/2005/8/layout/vList2"/>
    <dgm:cxn modelId="{8884ED50-4E76-4744-B6F0-F51BDEA3E9DF}" srcId="{9D564557-3459-4584-BD17-0B4FD6439E59}" destId="{4850F458-62EF-4AE5-9938-9C2732581C8A}" srcOrd="4" destOrd="0" parTransId="{8DF58999-D426-4DF9-A229-C64C8F4EEC0F}" sibTransId="{72488FB4-F096-4B89-A25B-E285CAE8084E}"/>
    <dgm:cxn modelId="{09007EE7-919A-422E-A61D-DDCE96AA9237}" srcId="{9D564557-3459-4584-BD17-0B4FD6439E59}" destId="{822736F0-89B9-4342-B737-4697CF60A054}" srcOrd="0" destOrd="0" parTransId="{5C9E3DE3-6319-4F50-90F1-18F9AF10CC3F}" sibTransId="{2C11F5B3-7752-41B0-8E06-5644A916965E}"/>
    <dgm:cxn modelId="{D5A26A3A-58FA-48CB-92CE-CCF0633EB6A3}" srcId="{9D564557-3459-4584-BD17-0B4FD6439E59}" destId="{C438D5F1-D177-4D85-92A9-CFBA121D2509}" srcOrd="3" destOrd="0" parTransId="{7E9F0981-627A-4961-BB1B-5941F661E3E4}" sibTransId="{464C7EFB-282D-4C30-B992-CB638D9DF9D1}"/>
    <dgm:cxn modelId="{4550298B-3767-4933-AD61-9F0524913198}" type="presOf" srcId="{9D564557-3459-4584-BD17-0B4FD6439E59}" destId="{744FDD45-5D43-4576-9DB6-D5C43D3D40BE}" srcOrd="0" destOrd="0" presId="urn:microsoft.com/office/officeart/2005/8/layout/vList2"/>
    <dgm:cxn modelId="{7D3AC021-07C2-4346-8DBB-9CA2361C4E7B}" srcId="{9D564557-3459-4584-BD17-0B4FD6439E59}" destId="{426BB9E3-6A0A-46E9-BC3F-200174A5D5EA}" srcOrd="1" destOrd="0" parTransId="{E48FC271-6E97-4D9E-8D37-84A7C0BA66A3}" sibTransId="{CC634C37-8F63-409D-A693-42C15AF6E75A}"/>
    <dgm:cxn modelId="{BB3349E9-071A-4C05-9800-658C587B38AB}" type="presOf" srcId="{75427AAA-0740-45A2-A3DF-90DAC8AD7432}" destId="{9FC52AF1-4D5F-43F6-932F-7BAA0C160F7A}" srcOrd="0" destOrd="0" presId="urn:microsoft.com/office/officeart/2005/8/layout/vList2"/>
    <dgm:cxn modelId="{4AFE6D5E-80C3-4AE2-9C4A-776F2B591BC4}" type="presParOf" srcId="{744FDD45-5D43-4576-9DB6-D5C43D3D40BE}" destId="{56AF8A5C-62B9-4232-8396-8147EA8B76CB}" srcOrd="0" destOrd="0" presId="urn:microsoft.com/office/officeart/2005/8/layout/vList2"/>
    <dgm:cxn modelId="{FD6A617A-8074-4673-ADDB-71ADF0684F06}" type="presParOf" srcId="{744FDD45-5D43-4576-9DB6-D5C43D3D40BE}" destId="{0DF508B9-22EC-4C82-8374-D67DEF17AA76}" srcOrd="1" destOrd="0" presId="urn:microsoft.com/office/officeart/2005/8/layout/vList2"/>
    <dgm:cxn modelId="{2D316C44-1D5C-4ADE-9DF5-517FDC67C526}" type="presParOf" srcId="{744FDD45-5D43-4576-9DB6-D5C43D3D40BE}" destId="{4EDB8F3C-B574-4715-A5F5-DE8EABEDC7CF}" srcOrd="2" destOrd="0" presId="urn:microsoft.com/office/officeart/2005/8/layout/vList2"/>
    <dgm:cxn modelId="{DD4AD1CC-0631-48EC-B7E4-9258C0DD1CA0}" type="presParOf" srcId="{744FDD45-5D43-4576-9DB6-D5C43D3D40BE}" destId="{8EDB4C18-5C83-4C33-A5C5-260F23A0D136}" srcOrd="3" destOrd="0" presId="urn:microsoft.com/office/officeart/2005/8/layout/vList2"/>
    <dgm:cxn modelId="{EC5610A3-2220-4495-99A8-F508E0842386}" type="presParOf" srcId="{744FDD45-5D43-4576-9DB6-D5C43D3D40BE}" destId="{9FC52AF1-4D5F-43F6-932F-7BAA0C160F7A}" srcOrd="4" destOrd="0" presId="urn:microsoft.com/office/officeart/2005/8/layout/vList2"/>
    <dgm:cxn modelId="{B373DAEA-D2B1-46A6-BA6C-ECC793E3B5D7}" type="presParOf" srcId="{744FDD45-5D43-4576-9DB6-D5C43D3D40BE}" destId="{F8830870-D880-4DBF-892F-F98129E3BB3E}" srcOrd="5" destOrd="0" presId="urn:microsoft.com/office/officeart/2005/8/layout/vList2"/>
    <dgm:cxn modelId="{51807B4A-5B4D-4604-809F-4A04389D5768}" type="presParOf" srcId="{744FDD45-5D43-4576-9DB6-D5C43D3D40BE}" destId="{B607F829-49C7-48A5-87A8-44B7D7BC018C}" srcOrd="6" destOrd="0" presId="urn:microsoft.com/office/officeart/2005/8/layout/vList2"/>
    <dgm:cxn modelId="{172A8DEB-BC1A-47F3-AE45-F49409191490}" type="presParOf" srcId="{744FDD45-5D43-4576-9DB6-D5C43D3D40BE}" destId="{E8AB5ECB-5215-4157-9D91-7D2D611D880E}" srcOrd="7" destOrd="0" presId="urn:microsoft.com/office/officeart/2005/8/layout/vList2"/>
    <dgm:cxn modelId="{47A3E72F-BB68-4269-9990-F49730E0A396}" type="presParOf" srcId="{744FDD45-5D43-4576-9DB6-D5C43D3D40BE}" destId="{4B9E43D3-0830-4693-87C9-96B3CA159D8B}" srcOrd="8" destOrd="0" presId="urn:microsoft.com/office/officeart/2005/8/layout/vList2"/>
    <dgm:cxn modelId="{185488A6-87B5-4745-B880-39ABDDCB186F}" type="presParOf" srcId="{744FDD45-5D43-4576-9DB6-D5C43D3D40BE}" destId="{B71B38B9-9FAF-47F1-A5CF-98E695F7D570}" srcOrd="9" destOrd="0" presId="urn:microsoft.com/office/officeart/2005/8/layout/vList2"/>
    <dgm:cxn modelId="{3EA80ED0-5BA3-4B98-A747-BE4ADCF17AC1}" type="presParOf" srcId="{744FDD45-5D43-4576-9DB6-D5C43D3D40BE}" destId="{AD7EEA9D-CEF6-4E13-8B0A-EE99B0E59343}"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DC553-D844-4D99-A11A-8AF2D89BD33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B1FC724-0EDA-428B-B064-59C5180857DF}">
      <dgm:prSet/>
      <dgm:spPr/>
      <dgm:t>
        <a:bodyPr/>
        <a:lstStyle/>
        <a:p>
          <a:r>
            <a:rPr lang="en-US" b="1" baseline="0"/>
            <a:t>Replace inefficient motors for more efficient motors.</a:t>
          </a:r>
          <a:endParaRPr lang="en-US"/>
        </a:p>
      </dgm:t>
    </dgm:pt>
    <dgm:pt modelId="{7176FF18-E976-4F3F-A388-DCBEAEF0B8D2}" type="parTrans" cxnId="{17F22557-9CCF-4AA3-82CF-2F2836258CF0}">
      <dgm:prSet/>
      <dgm:spPr/>
      <dgm:t>
        <a:bodyPr/>
        <a:lstStyle/>
        <a:p>
          <a:endParaRPr lang="en-US"/>
        </a:p>
      </dgm:t>
    </dgm:pt>
    <dgm:pt modelId="{DF97EF62-1C34-4236-BB9E-FA1E3C933C10}" type="sibTrans" cxnId="{17F22557-9CCF-4AA3-82CF-2F2836258CF0}">
      <dgm:prSet/>
      <dgm:spPr/>
      <dgm:t>
        <a:bodyPr/>
        <a:lstStyle/>
        <a:p>
          <a:endParaRPr lang="en-US"/>
        </a:p>
      </dgm:t>
    </dgm:pt>
    <dgm:pt modelId="{6DA861A6-4769-44EF-8501-CB69BA0E80E0}">
      <dgm:prSet/>
      <dgm:spPr/>
      <dgm:t>
        <a:bodyPr/>
        <a:lstStyle/>
        <a:p>
          <a:r>
            <a:rPr lang="en-US" b="1" baseline="0" dirty="0"/>
            <a:t>Install VFD’s on throttled pumps and motors.</a:t>
          </a:r>
          <a:endParaRPr lang="en-US" dirty="0"/>
        </a:p>
      </dgm:t>
    </dgm:pt>
    <dgm:pt modelId="{AA17F953-F9F7-4D28-A40F-AE56198C0BD8}" type="parTrans" cxnId="{865E6ABD-CC1F-4F80-8CA6-BD0797D4D3B5}">
      <dgm:prSet/>
      <dgm:spPr/>
      <dgm:t>
        <a:bodyPr/>
        <a:lstStyle/>
        <a:p>
          <a:endParaRPr lang="en-US"/>
        </a:p>
      </dgm:t>
    </dgm:pt>
    <dgm:pt modelId="{4C925215-EAD7-4C33-9EE9-B3269BB74577}" type="sibTrans" cxnId="{865E6ABD-CC1F-4F80-8CA6-BD0797D4D3B5}">
      <dgm:prSet/>
      <dgm:spPr/>
      <dgm:t>
        <a:bodyPr/>
        <a:lstStyle/>
        <a:p>
          <a:endParaRPr lang="en-US"/>
        </a:p>
      </dgm:t>
    </dgm:pt>
    <dgm:pt modelId="{E9418311-9FCB-4FB8-B9B8-96CF849A2595}">
      <dgm:prSet/>
      <dgm:spPr/>
      <dgm:t>
        <a:bodyPr/>
        <a:lstStyle/>
        <a:p>
          <a:r>
            <a:rPr lang="en-US" b="1" baseline="0"/>
            <a:t>Manage hvac and lighting loads.</a:t>
          </a:r>
          <a:endParaRPr lang="en-US"/>
        </a:p>
      </dgm:t>
    </dgm:pt>
    <dgm:pt modelId="{46E18065-648E-4F08-92A7-CD477276C301}" type="parTrans" cxnId="{EFD7324F-98B2-4D2E-8D51-7E0E46806177}">
      <dgm:prSet/>
      <dgm:spPr/>
      <dgm:t>
        <a:bodyPr/>
        <a:lstStyle/>
        <a:p>
          <a:endParaRPr lang="en-US"/>
        </a:p>
      </dgm:t>
    </dgm:pt>
    <dgm:pt modelId="{AB65A313-4B51-4290-AAD9-C7F02FBC10DF}" type="sibTrans" cxnId="{EFD7324F-98B2-4D2E-8D51-7E0E46806177}">
      <dgm:prSet/>
      <dgm:spPr/>
      <dgm:t>
        <a:bodyPr/>
        <a:lstStyle/>
        <a:p>
          <a:endParaRPr lang="en-US"/>
        </a:p>
      </dgm:t>
    </dgm:pt>
    <dgm:pt modelId="{DFC29AC0-1116-489F-AA1E-165CC005C6F4}">
      <dgm:prSet/>
      <dgm:spPr/>
      <dgm:t>
        <a:bodyPr/>
        <a:lstStyle/>
        <a:p>
          <a:r>
            <a:rPr lang="en-US" b="1" baseline="0"/>
            <a:t>Install or upgrade scada to monitor and control energy usage.</a:t>
          </a:r>
          <a:endParaRPr lang="en-US"/>
        </a:p>
      </dgm:t>
    </dgm:pt>
    <dgm:pt modelId="{9FB84BC5-35E6-44A9-9023-25186D5B71DB}" type="parTrans" cxnId="{0D78E464-EE8F-4D21-8788-D203DAF8E3DA}">
      <dgm:prSet/>
      <dgm:spPr/>
      <dgm:t>
        <a:bodyPr/>
        <a:lstStyle/>
        <a:p>
          <a:endParaRPr lang="en-US"/>
        </a:p>
      </dgm:t>
    </dgm:pt>
    <dgm:pt modelId="{D1B4FD98-6FD3-4AA2-82E1-289A2D6E49F0}" type="sibTrans" cxnId="{0D78E464-EE8F-4D21-8788-D203DAF8E3DA}">
      <dgm:prSet/>
      <dgm:spPr/>
      <dgm:t>
        <a:bodyPr/>
        <a:lstStyle/>
        <a:p>
          <a:endParaRPr lang="en-US"/>
        </a:p>
      </dgm:t>
    </dgm:pt>
    <dgm:pt modelId="{2C847EF7-396A-4FFE-BDFB-5220295E2ECB}">
      <dgm:prSet/>
      <dgm:spPr/>
      <dgm:t>
        <a:bodyPr/>
        <a:lstStyle/>
        <a:p>
          <a:r>
            <a:rPr lang="en-US" b="1" baseline="0" dirty="0"/>
            <a:t>Based on past NRWA history, 63% of the systems undergoing assessments will implement or develop an action plan to implement some energy efficiency options.</a:t>
          </a:r>
          <a:endParaRPr lang="en-US" dirty="0"/>
        </a:p>
      </dgm:t>
    </dgm:pt>
    <dgm:pt modelId="{8B90C793-8411-4E39-8D16-35D140434EEE}" type="parTrans" cxnId="{15A40B6A-A1C0-4F1B-B946-609EBB1D16A6}">
      <dgm:prSet/>
      <dgm:spPr/>
      <dgm:t>
        <a:bodyPr/>
        <a:lstStyle/>
        <a:p>
          <a:endParaRPr lang="en-US"/>
        </a:p>
      </dgm:t>
    </dgm:pt>
    <dgm:pt modelId="{4C1FEB00-B21B-4267-8F83-1541183E19A6}" type="sibTrans" cxnId="{15A40B6A-A1C0-4F1B-B946-609EBB1D16A6}">
      <dgm:prSet/>
      <dgm:spPr/>
      <dgm:t>
        <a:bodyPr/>
        <a:lstStyle/>
        <a:p>
          <a:endParaRPr lang="en-US"/>
        </a:p>
      </dgm:t>
    </dgm:pt>
    <dgm:pt modelId="{01E07AE0-803F-4792-8B0A-717762BC7AE8}" type="pres">
      <dgm:prSet presAssocID="{A40DC553-D844-4D99-A11A-8AF2D89BD334}" presName="root" presStyleCnt="0">
        <dgm:presLayoutVars>
          <dgm:dir/>
          <dgm:resizeHandles val="exact"/>
        </dgm:presLayoutVars>
      </dgm:prSet>
      <dgm:spPr/>
      <dgm:t>
        <a:bodyPr/>
        <a:lstStyle/>
        <a:p>
          <a:endParaRPr lang="en-US"/>
        </a:p>
      </dgm:t>
    </dgm:pt>
    <dgm:pt modelId="{D6C5204B-7954-4600-84C1-85692CC906FC}" type="pres">
      <dgm:prSet presAssocID="{3B1FC724-0EDA-428B-B064-59C5180857DF}" presName="compNode" presStyleCnt="0"/>
      <dgm:spPr/>
    </dgm:pt>
    <dgm:pt modelId="{560D5372-B87D-4B44-ACEC-1C6FA7CDF92E}" type="pres">
      <dgm:prSet presAssocID="{3B1FC724-0EDA-428B-B064-59C5180857DF}" presName="bgRect" presStyleLbl="bgShp" presStyleIdx="0" presStyleCnt="5"/>
      <dgm:spPr/>
    </dgm:pt>
    <dgm:pt modelId="{CAC60EDB-6FCB-4953-B088-77C8BD530ADB}" type="pres">
      <dgm:prSet presAssocID="{3B1FC724-0EDA-428B-B064-59C5180857D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Gauge"/>
        </a:ext>
      </dgm:extLst>
    </dgm:pt>
    <dgm:pt modelId="{DCC0AD15-4946-4721-B70B-DFAE84293E53}" type="pres">
      <dgm:prSet presAssocID="{3B1FC724-0EDA-428B-B064-59C5180857DF}" presName="spaceRect" presStyleCnt="0"/>
      <dgm:spPr/>
    </dgm:pt>
    <dgm:pt modelId="{EBFA3E06-C393-4213-BE0C-3A5E4B0B312D}" type="pres">
      <dgm:prSet presAssocID="{3B1FC724-0EDA-428B-B064-59C5180857DF}" presName="parTx" presStyleLbl="revTx" presStyleIdx="0" presStyleCnt="5">
        <dgm:presLayoutVars>
          <dgm:chMax val="0"/>
          <dgm:chPref val="0"/>
        </dgm:presLayoutVars>
      </dgm:prSet>
      <dgm:spPr/>
      <dgm:t>
        <a:bodyPr/>
        <a:lstStyle/>
        <a:p>
          <a:endParaRPr lang="en-US"/>
        </a:p>
      </dgm:t>
    </dgm:pt>
    <dgm:pt modelId="{65FE9AEA-0205-4449-90C0-CE4EBF2847C1}" type="pres">
      <dgm:prSet presAssocID="{DF97EF62-1C34-4236-BB9E-FA1E3C933C10}" presName="sibTrans" presStyleCnt="0"/>
      <dgm:spPr/>
    </dgm:pt>
    <dgm:pt modelId="{90939DF2-E141-42B7-92A8-8A1657F1FAA2}" type="pres">
      <dgm:prSet presAssocID="{6DA861A6-4769-44EF-8501-CB69BA0E80E0}" presName="compNode" presStyleCnt="0"/>
      <dgm:spPr/>
    </dgm:pt>
    <dgm:pt modelId="{9C890B9F-04CF-4040-A81A-EBF66287D837}" type="pres">
      <dgm:prSet presAssocID="{6DA861A6-4769-44EF-8501-CB69BA0E80E0}" presName="bgRect" presStyleLbl="bgShp" presStyleIdx="1" presStyleCnt="5"/>
      <dgm:spPr/>
    </dgm:pt>
    <dgm:pt modelId="{5B7682BD-95F2-47DF-BEDE-236F12FB1D80}" type="pres">
      <dgm:prSet presAssocID="{6DA861A6-4769-44EF-8501-CB69BA0E80E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Checkmark"/>
        </a:ext>
      </dgm:extLst>
    </dgm:pt>
    <dgm:pt modelId="{17FDBD88-C4F7-4AC2-B5AD-CE943D944EB3}" type="pres">
      <dgm:prSet presAssocID="{6DA861A6-4769-44EF-8501-CB69BA0E80E0}" presName="spaceRect" presStyleCnt="0"/>
      <dgm:spPr/>
    </dgm:pt>
    <dgm:pt modelId="{E35B8617-F465-4458-81B6-F5A6A7996144}" type="pres">
      <dgm:prSet presAssocID="{6DA861A6-4769-44EF-8501-CB69BA0E80E0}" presName="parTx" presStyleLbl="revTx" presStyleIdx="1" presStyleCnt="5">
        <dgm:presLayoutVars>
          <dgm:chMax val="0"/>
          <dgm:chPref val="0"/>
        </dgm:presLayoutVars>
      </dgm:prSet>
      <dgm:spPr/>
      <dgm:t>
        <a:bodyPr/>
        <a:lstStyle/>
        <a:p>
          <a:endParaRPr lang="en-US"/>
        </a:p>
      </dgm:t>
    </dgm:pt>
    <dgm:pt modelId="{70E985E0-BF1D-4472-86C1-4D94AC6B8E26}" type="pres">
      <dgm:prSet presAssocID="{4C925215-EAD7-4C33-9EE9-B3269BB74577}" presName="sibTrans" presStyleCnt="0"/>
      <dgm:spPr/>
    </dgm:pt>
    <dgm:pt modelId="{3EF069CB-72DA-4605-AF3D-D03D5AB6176F}" type="pres">
      <dgm:prSet presAssocID="{E9418311-9FCB-4FB8-B9B8-96CF849A2595}" presName="compNode" presStyleCnt="0"/>
      <dgm:spPr/>
    </dgm:pt>
    <dgm:pt modelId="{2A84C784-31DA-486B-9B1F-8D7DBF19A03A}" type="pres">
      <dgm:prSet presAssocID="{E9418311-9FCB-4FB8-B9B8-96CF849A2595}" presName="bgRect" presStyleLbl="bgShp" presStyleIdx="2" presStyleCnt="5"/>
      <dgm:spPr/>
    </dgm:pt>
    <dgm:pt modelId="{C0F30404-3B66-4B15-8246-2F77B8E9A1D9}" type="pres">
      <dgm:prSet presAssocID="{E9418311-9FCB-4FB8-B9B8-96CF849A259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Electrician"/>
        </a:ext>
      </dgm:extLst>
    </dgm:pt>
    <dgm:pt modelId="{7BF8030B-F34E-425E-8D1B-44DAEAA19941}" type="pres">
      <dgm:prSet presAssocID="{E9418311-9FCB-4FB8-B9B8-96CF849A2595}" presName="spaceRect" presStyleCnt="0"/>
      <dgm:spPr/>
    </dgm:pt>
    <dgm:pt modelId="{B414812F-B882-4C7C-A018-279A8837F177}" type="pres">
      <dgm:prSet presAssocID="{E9418311-9FCB-4FB8-B9B8-96CF849A2595}" presName="parTx" presStyleLbl="revTx" presStyleIdx="2" presStyleCnt="5">
        <dgm:presLayoutVars>
          <dgm:chMax val="0"/>
          <dgm:chPref val="0"/>
        </dgm:presLayoutVars>
      </dgm:prSet>
      <dgm:spPr/>
      <dgm:t>
        <a:bodyPr/>
        <a:lstStyle/>
        <a:p>
          <a:endParaRPr lang="en-US"/>
        </a:p>
      </dgm:t>
    </dgm:pt>
    <dgm:pt modelId="{93DAE4ED-37CE-441F-9795-E0D9BC00D476}" type="pres">
      <dgm:prSet presAssocID="{AB65A313-4B51-4290-AAD9-C7F02FBC10DF}" presName="sibTrans" presStyleCnt="0"/>
      <dgm:spPr/>
    </dgm:pt>
    <dgm:pt modelId="{5076C27B-40ED-4B9A-A4F2-95042DEEB334}" type="pres">
      <dgm:prSet presAssocID="{DFC29AC0-1116-489F-AA1E-165CC005C6F4}" presName="compNode" presStyleCnt="0"/>
      <dgm:spPr/>
    </dgm:pt>
    <dgm:pt modelId="{CD00C15E-535D-4CDC-A5D9-6006F4E54047}" type="pres">
      <dgm:prSet presAssocID="{DFC29AC0-1116-489F-AA1E-165CC005C6F4}" presName="bgRect" presStyleLbl="bgShp" presStyleIdx="3" presStyleCnt="5"/>
      <dgm:spPr/>
    </dgm:pt>
    <dgm:pt modelId="{9103D34A-FB91-4D32-A0DA-53261FE37FBE}" type="pres">
      <dgm:prSet presAssocID="{DFC29AC0-1116-489F-AA1E-165CC005C6F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Processor"/>
        </a:ext>
      </dgm:extLst>
    </dgm:pt>
    <dgm:pt modelId="{4412BD34-56B2-4617-85E4-50BBF506D938}" type="pres">
      <dgm:prSet presAssocID="{DFC29AC0-1116-489F-AA1E-165CC005C6F4}" presName="spaceRect" presStyleCnt="0"/>
      <dgm:spPr/>
    </dgm:pt>
    <dgm:pt modelId="{B65FABD1-7568-4A15-87ED-718ADEFF3D66}" type="pres">
      <dgm:prSet presAssocID="{DFC29AC0-1116-489F-AA1E-165CC005C6F4}" presName="parTx" presStyleLbl="revTx" presStyleIdx="3" presStyleCnt="5">
        <dgm:presLayoutVars>
          <dgm:chMax val="0"/>
          <dgm:chPref val="0"/>
        </dgm:presLayoutVars>
      </dgm:prSet>
      <dgm:spPr/>
      <dgm:t>
        <a:bodyPr/>
        <a:lstStyle/>
        <a:p>
          <a:endParaRPr lang="en-US"/>
        </a:p>
      </dgm:t>
    </dgm:pt>
    <dgm:pt modelId="{1952E38A-34E8-444B-AE9D-658A073878E0}" type="pres">
      <dgm:prSet presAssocID="{D1B4FD98-6FD3-4AA2-82E1-289A2D6E49F0}" presName="sibTrans" presStyleCnt="0"/>
      <dgm:spPr/>
    </dgm:pt>
    <dgm:pt modelId="{7411BE3D-680A-421E-B5AF-E07B9E64CAAD}" type="pres">
      <dgm:prSet presAssocID="{2C847EF7-396A-4FFE-BDFB-5220295E2ECB}" presName="compNode" presStyleCnt="0"/>
      <dgm:spPr/>
    </dgm:pt>
    <dgm:pt modelId="{A7F45716-D29A-4631-A89E-A734CAC43E98}" type="pres">
      <dgm:prSet presAssocID="{2C847EF7-396A-4FFE-BDFB-5220295E2ECB}" presName="bgRect" presStyleLbl="bgShp" presStyleIdx="4" presStyleCnt="5"/>
      <dgm:spPr/>
    </dgm:pt>
    <dgm:pt modelId="{3AA44A84-EB20-4D27-81A4-254D6CB1CA3F}" type="pres">
      <dgm:prSet presAssocID="{2C847EF7-396A-4FFE-BDFB-5220295E2EC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Arrow Circle"/>
        </a:ext>
      </dgm:extLst>
    </dgm:pt>
    <dgm:pt modelId="{BBA6DDCD-9566-42C9-BBB7-51A6CA94AAFE}" type="pres">
      <dgm:prSet presAssocID="{2C847EF7-396A-4FFE-BDFB-5220295E2ECB}" presName="spaceRect" presStyleCnt="0"/>
      <dgm:spPr/>
    </dgm:pt>
    <dgm:pt modelId="{4E423099-80C6-4DD5-B92A-EB0FA304BE5E}" type="pres">
      <dgm:prSet presAssocID="{2C847EF7-396A-4FFE-BDFB-5220295E2ECB}" presName="parTx" presStyleLbl="revTx" presStyleIdx="4" presStyleCnt="5">
        <dgm:presLayoutVars>
          <dgm:chMax val="0"/>
          <dgm:chPref val="0"/>
        </dgm:presLayoutVars>
      </dgm:prSet>
      <dgm:spPr/>
      <dgm:t>
        <a:bodyPr/>
        <a:lstStyle/>
        <a:p>
          <a:endParaRPr lang="en-US"/>
        </a:p>
      </dgm:t>
    </dgm:pt>
  </dgm:ptLst>
  <dgm:cxnLst>
    <dgm:cxn modelId="{EFD7324F-98B2-4D2E-8D51-7E0E46806177}" srcId="{A40DC553-D844-4D99-A11A-8AF2D89BD334}" destId="{E9418311-9FCB-4FB8-B9B8-96CF849A2595}" srcOrd="2" destOrd="0" parTransId="{46E18065-648E-4F08-92A7-CD477276C301}" sibTransId="{AB65A313-4B51-4290-AAD9-C7F02FBC10DF}"/>
    <dgm:cxn modelId="{0D78E464-EE8F-4D21-8788-D203DAF8E3DA}" srcId="{A40DC553-D844-4D99-A11A-8AF2D89BD334}" destId="{DFC29AC0-1116-489F-AA1E-165CC005C6F4}" srcOrd="3" destOrd="0" parTransId="{9FB84BC5-35E6-44A9-9023-25186D5B71DB}" sibTransId="{D1B4FD98-6FD3-4AA2-82E1-289A2D6E49F0}"/>
    <dgm:cxn modelId="{8CF7B5A0-BCB8-4DB0-B4B0-B162D63100A5}" type="presOf" srcId="{A40DC553-D844-4D99-A11A-8AF2D89BD334}" destId="{01E07AE0-803F-4792-8B0A-717762BC7AE8}" srcOrd="0" destOrd="0" presId="urn:microsoft.com/office/officeart/2018/2/layout/IconVerticalSolidList"/>
    <dgm:cxn modelId="{56D8E492-DFF7-47A8-8933-D932F88D8BCD}" type="presOf" srcId="{2C847EF7-396A-4FFE-BDFB-5220295E2ECB}" destId="{4E423099-80C6-4DD5-B92A-EB0FA304BE5E}" srcOrd="0" destOrd="0" presId="urn:microsoft.com/office/officeart/2018/2/layout/IconVerticalSolidList"/>
    <dgm:cxn modelId="{6D40D4BC-924B-4BEC-909A-7049F150BEF5}" type="presOf" srcId="{DFC29AC0-1116-489F-AA1E-165CC005C6F4}" destId="{B65FABD1-7568-4A15-87ED-718ADEFF3D66}" srcOrd="0" destOrd="0" presId="urn:microsoft.com/office/officeart/2018/2/layout/IconVerticalSolidList"/>
    <dgm:cxn modelId="{1F0250D5-8F25-453F-80C8-F260F48014C0}" type="presOf" srcId="{E9418311-9FCB-4FB8-B9B8-96CF849A2595}" destId="{B414812F-B882-4C7C-A018-279A8837F177}" srcOrd="0" destOrd="0" presId="urn:microsoft.com/office/officeart/2018/2/layout/IconVerticalSolidList"/>
    <dgm:cxn modelId="{865E6ABD-CC1F-4F80-8CA6-BD0797D4D3B5}" srcId="{A40DC553-D844-4D99-A11A-8AF2D89BD334}" destId="{6DA861A6-4769-44EF-8501-CB69BA0E80E0}" srcOrd="1" destOrd="0" parTransId="{AA17F953-F9F7-4D28-A40F-AE56198C0BD8}" sibTransId="{4C925215-EAD7-4C33-9EE9-B3269BB74577}"/>
    <dgm:cxn modelId="{15A40B6A-A1C0-4F1B-B946-609EBB1D16A6}" srcId="{A40DC553-D844-4D99-A11A-8AF2D89BD334}" destId="{2C847EF7-396A-4FFE-BDFB-5220295E2ECB}" srcOrd="4" destOrd="0" parTransId="{8B90C793-8411-4E39-8D16-35D140434EEE}" sibTransId="{4C1FEB00-B21B-4267-8F83-1541183E19A6}"/>
    <dgm:cxn modelId="{172E12B4-2FD1-4120-BE33-B2952CFDB015}" type="presOf" srcId="{6DA861A6-4769-44EF-8501-CB69BA0E80E0}" destId="{E35B8617-F465-4458-81B6-F5A6A7996144}" srcOrd="0" destOrd="0" presId="urn:microsoft.com/office/officeart/2018/2/layout/IconVerticalSolidList"/>
    <dgm:cxn modelId="{17F22557-9CCF-4AA3-82CF-2F2836258CF0}" srcId="{A40DC553-D844-4D99-A11A-8AF2D89BD334}" destId="{3B1FC724-0EDA-428B-B064-59C5180857DF}" srcOrd="0" destOrd="0" parTransId="{7176FF18-E976-4F3F-A388-DCBEAEF0B8D2}" sibTransId="{DF97EF62-1C34-4236-BB9E-FA1E3C933C10}"/>
    <dgm:cxn modelId="{505B9081-0D91-4BE8-A018-20D4C4364D24}" type="presOf" srcId="{3B1FC724-0EDA-428B-B064-59C5180857DF}" destId="{EBFA3E06-C393-4213-BE0C-3A5E4B0B312D}" srcOrd="0" destOrd="0" presId="urn:microsoft.com/office/officeart/2018/2/layout/IconVerticalSolidList"/>
    <dgm:cxn modelId="{F7AD2884-CC3A-4995-840B-6AF66BEE48B6}" type="presParOf" srcId="{01E07AE0-803F-4792-8B0A-717762BC7AE8}" destId="{D6C5204B-7954-4600-84C1-85692CC906FC}" srcOrd="0" destOrd="0" presId="urn:microsoft.com/office/officeart/2018/2/layout/IconVerticalSolidList"/>
    <dgm:cxn modelId="{442306C2-1A73-4761-BB02-3168B665A8BE}" type="presParOf" srcId="{D6C5204B-7954-4600-84C1-85692CC906FC}" destId="{560D5372-B87D-4B44-ACEC-1C6FA7CDF92E}" srcOrd="0" destOrd="0" presId="urn:microsoft.com/office/officeart/2018/2/layout/IconVerticalSolidList"/>
    <dgm:cxn modelId="{40F35637-1CFD-4AE4-A064-404946E2B573}" type="presParOf" srcId="{D6C5204B-7954-4600-84C1-85692CC906FC}" destId="{CAC60EDB-6FCB-4953-B088-77C8BD530ADB}" srcOrd="1" destOrd="0" presId="urn:microsoft.com/office/officeart/2018/2/layout/IconVerticalSolidList"/>
    <dgm:cxn modelId="{203ED7F5-7028-40AF-B79B-65F589882D6C}" type="presParOf" srcId="{D6C5204B-7954-4600-84C1-85692CC906FC}" destId="{DCC0AD15-4946-4721-B70B-DFAE84293E53}" srcOrd="2" destOrd="0" presId="urn:microsoft.com/office/officeart/2018/2/layout/IconVerticalSolidList"/>
    <dgm:cxn modelId="{14EA4AE7-5840-4E92-9E90-3DD03C8A7167}" type="presParOf" srcId="{D6C5204B-7954-4600-84C1-85692CC906FC}" destId="{EBFA3E06-C393-4213-BE0C-3A5E4B0B312D}" srcOrd="3" destOrd="0" presId="urn:microsoft.com/office/officeart/2018/2/layout/IconVerticalSolidList"/>
    <dgm:cxn modelId="{2C5203B9-2791-4484-BF4C-4181D4E45B6A}" type="presParOf" srcId="{01E07AE0-803F-4792-8B0A-717762BC7AE8}" destId="{65FE9AEA-0205-4449-90C0-CE4EBF2847C1}" srcOrd="1" destOrd="0" presId="urn:microsoft.com/office/officeart/2018/2/layout/IconVerticalSolidList"/>
    <dgm:cxn modelId="{C10F2465-F5AE-41D9-91B2-D9FE5B8E9716}" type="presParOf" srcId="{01E07AE0-803F-4792-8B0A-717762BC7AE8}" destId="{90939DF2-E141-42B7-92A8-8A1657F1FAA2}" srcOrd="2" destOrd="0" presId="urn:microsoft.com/office/officeart/2018/2/layout/IconVerticalSolidList"/>
    <dgm:cxn modelId="{A9A87258-8AFD-41FC-9582-0A69C5797357}" type="presParOf" srcId="{90939DF2-E141-42B7-92A8-8A1657F1FAA2}" destId="{9C890B9F-04CF-4040-A81A-EBF66287D837}" srcOrd="0" destOrd="0" presId="urn:microsoft.com/office/officeart/2018/2/layout/IconVerticalSolidList"/>
    <dgm:cxn modelId="{5A29DCD8-7F9B-4AFA-AE24-F401D315E3EF}" type="presParOf" srcId="{90939DF2-E141-42B7-92A8-8A1657F1FAA2}" destId="{5B7682BD-95F2-47DF-BEDE-236F12FB1D80}" srcOrd="1" destOrd="0" presId="urn:microsoft.com/office/officeart/2018/2/layout/IconVerticalSolidList"/>
    <dgm:cxn modelId="{CAB87F15-4C77-4057-A91B-5057AA6042EA}" type="presParOf" srcId="{90939DF2-E141-42B7-92A8-8A1657F1FAA2}" destId="{17FDBD88-C4F7-4AC2-B5AD-CE943D944EB3}" srcOrd="2" destOrd="0" presId="urn:microsoft.com/office/officeart/2018/2/layout/IconVerticalSolidList"/>
    <dgm:cxn modelId="{1D8E3071-4C5F-4990-AAB9-71AEA00F0105}" type="presParOf" srcId="{90939DF2-E141-42B7-92A8-8A1657F1FAA2}" destId="{E35B8617-F465-4458-81B6-F5A6A7996144}" srcOrd="3" destOrd="0" presId="urn:microsoft.com/office/officeart/2018/2/layout/IconVerticalSolidList"/>
    <dgm:cxn modelId="{98B89BF4-FF21-4399-93DA-01FEA416CFC3}" type="presParOf" srcId="{01E07AE0-803F-4792-8B0A-717762BC7AE8}" destId="{70E985E0-BF1D-4472-86C1-4D94AC6B8E26}" srcOrd="3" destOrd="0" presId="urn:microsoft.com/office/officeart/2018/2/layout/IconVerticalSolidList"/>
    <dgm:cxn modelId="{1D8644A3-5822-4411-A63F-496FC08DCA0E}" type="presParOf" srcId="{01E07AE0-803F-4792-8B0A-717762BC7AE8}" destId="{3EF069CB-72DA-4605-AF3D-D03D5AB6176F}" srcOrd="4" destOrd="0" presId="urn:microsoft.com/office/officeart/2018/2/layout/IconVerticalSolidList"/>
    <dgm:cxn modelId="{AB3C68C0-0343-488E-9355-794130040924}" type="presParOf" srcId="{3EF069CB-72DA-4605-AF3D-D03D5AB6176F}" destId="{2A84C784-31DA-486B-9B1F-8D7DBF19A03A}" srcOrd="0" destOrd="0" presId="urn:microsoft.com/office/officeart/2018/2/layout/IconVerticalSolidList"/>
    <dgm:cxn modelId="{722C3C65-3F9F-4580-A953-BCDF73ED4F15}" type="presParOf" srcId="{3EF069CB-72DA-4605-AF3D-D03D5AB6176F}" destId="{C0F30404-3B66-4B15-8246-2F77B8E9A1D9}" srcOrd="1" destOrd="0" presId="urn:microsoft.com/office/officeart/2018/2/layout/IconVerticalSolidList"/>
    <dgm:cxn modelId="{7A7579F1-F93B-4198-8543-3626608E9EA0}" type="presParOf" srcId="{3EF069CB-72DA-4605-AF3D-D03D5AB6176F}" destId="{7BF8030B-F34E-425E-8D1B-44DAEAA19941}" srcOrd="2" destOrd="0" presId="urn:microsoft.com/office/officeart/2018/2/layout/IconVerticalSolidList"/>
    <dgm:cxn modelId="{9C90029F-8256-4607-B4B3-F84C205ED83F}" type="presParOf" srcId="{3EF069CB-72DA-4605-AF3D-D03D5AB6176F}" destId="{B414812F-B882-4C7C-A018-279A8837F177}" srcOrd="3" destOrd="0" presId="urn:microsoft.com/office/officeart/2018/2/layout/IconVerticalSolidList"/>
    <dgm:cxn modelId="{3F3A4281-E59C-458A-AB4A-0C1C20F57EF0}" type="presParOf" srcId="{01E07AE0-803F-4792-8B0A-717762BC7AE8}" destId="{93DAE4ED-37CE-441F-9795-E0D9BC00D476}" srcOrd="5" destOrd="0" presId="urn:microsoft.com/office/officeart/2018/2/layout/IconVerticalSolidList"/>
    <dgm:cxn modelId="{276274E5-AC02-40F0-B647-8E3BA7A9EE65}" type="presParOf" srcId="{01E07AE0-803F-4792-8B0A-717762BC7AE8}" destId="{5076C27B-40ED-4B9A-A4F2-95042DEEB334}" srcOrd="6" destOrd="0" presId="urn:microsoft.com/office/officeart/2018/2/layout/IconVerticalSolidList"/>
    <dgm:cxn modelId="{7AE9A1A2-A999-40D1-A2B3-DA6689696CFA}" type="presParOf" srcId="{5076C27B-40ED-4B9A-A4F2-95042DEEB334}" destId="{CD00C15E-535D-4CDC-A5D9-6006F4E54047}" srcOrd="0" destOrd="0" presId="urn:microsoft.com/office/officeart/2018/2/layout/IconVerticalSolidList"/>
    <dgm:cxn modelId="{0AB9BD92-7A36-47C1-B823-2D0B768DE202}" type="presParOf" srcId="{5076C27B-40ED-4B9A-A4F2-95042DEEB334}" destId="{9103D34A-FB91-4D32-A0DA-53261FE37FBE}" srcOrd="1" destOrd="0" presId="urn:microsoft.com/office/officeart/2018/2/layout/IconVerticalSolidList"/>
    <dgm:cxn modelId="{D94CA47A-6131-4302-BC6A-059123CA6358}" type="presParOf" srcId="{5076C27B-40ED-4B9A-A4F2-95042DEEB334}" destId="{4412BD34-56B2-4617-85E4-50BBF506D938}" srcOrd="2" destOrd="0" presId="urn:microsoft.com/office/officeart/2018/2/layout/IconVerticalSolidList"/>
    <dgm:cxn modelId="{C6BD1260-AC75-420D-9300-837B0820C562}" type="presParOf" srcId="{5076C27B-40ED-4B9A-A4F2-95042DEEB334}" destId="{B65FABD1-7568-4A15-87ED-718ADEFF3D66}" srcOrd="3" destOrd="0" presId="urn:microsoft.com/office/officeart/2018/2/layout/IconVerticalSolidList"/>
    <dgm:cxn modelId="{AF85E246-12BF-4D54-8860-2831C94174CC}" type="presParOf" srcId="{01E07AE0-803F-4792-8B0A-717762BC7AE8}" destId="{1952E38A-34E8-444B-AE9D-658A073878E0}" srcOrd="7" destOrd="0" presId="urn:microsoft.com/office/officeart/2018/2/layout/IconVerticalSolidList"/>
    <dgm:cxn modelId="{C730ABAE-C35D-4C79-B526-CDE185A0F02E}" type="presParOf" srcId="{01E07AE0-803F-4792-8B0A-717762BC7AE8}" destId="{7411BE3D-680A-421E-B5AF-E07B9E64CAAD}" srcOrd="8" destOrd="0" presId="urn:microsoft.com/office/officeart/2018/2/layout/IconVerticalSolidList"/>
    <dgm:cxn modelId="{11A2BD39-F5F0-4FC6-8E46-E87017F75ADC}" type="presParOf" srcId="{7411BE3D-680A-421E-B5AF-E07B9E64CAAD}" destId="{A7F45716-D29A-4631-A89E-A734CAC43E98}" srcOrd="0" destOrd="0" presId="urn:microsoft.com/office/officeart/2018/2/layout/IconVerticalSolidList"/>
    <dgm:cxn modelId="{2A56EBF3-7BCC-492C-8D84-5866EB000A70}" type="presParOf" srcId="{7411BE3D-680A-421E-B5AF-E07B9E64CAAD}" destId="{3AA44A84-EB20-4D27-81A4-254D6CB1CA3F}" srcOrd="1" destOrd="0" presId="urn:microsoft.com/office/officeart/2018/2/layout/IconVerticalSolidList"/>
    <dgm:cxn modelId="{D36D90BE-8113-4618-8DEB-E9E73F3E4934}" type="presParOf" srcId="{7411BE3D-680A-421E-B5AF-E07B9E64CAAD}" destId="{BBA6DDCD-9566-42C9-BBB7-51A6CA94AAFE}" srcOrd="2" destOrd="0" presId="urn:microsoft.com/office/officeart/2018/2/layout/IconVerticalSolidList"/>
    <dgm:cxn modelId="{7CB66FF5-5E40-429A-A4E3-E841ED9C6DEA}" type="presParOf" srcId="{7411BE3D-680A-421E-B5AF-E07B9E64CAAD}" destId="{4E423099-80C6-4DD5-B92A-EB0FA304BE5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03879E-214C-4313-BB95-BC7BF11C98ED}"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493AD816-6B1E-4581-8B3D-0513269713EC}">
      <dgm:prSet/>
      <dgm:spPr/>
      <dgm:t>
        <a:bodyPr/>
        <a:lstStyle/>
        <a:p>
          <a:r>
            <a:rPr lang="en-US" b="1" dirty="0"/>
            <a:t>David Speagle</a:t>
          </a:r>
          <a:endParaRPr lang="en-US" dirty="0"/>
        </a:p>
      </dgm:t>
    </dgm:pt>
    <dgm:pt modelId="{E5C4D009-CBBF-4F3B-A82D-605443441E8D}" type="parTrans" cxnId="{66E00ACE-638B-475E-89D6-D64B89376E99}">
      <dgm:prSet/>
      <dgm:spPr/>
      <dgm:t>
        <a:bodyPr/>
        <a:lstStyle/>
        <a:p>
          <a:endParaRPr lang="en-US"/>
        </a:p>
      </dgm:t>
    </dgm:pt>
    <dgm:pt modelId="{F652E18B-9445-4FD9-A255-672BB8B779AE}" type="sibTrans" cxnId="{66E00ACE-638B-475E-89D6-D64B89376E99}">
      <dgm:prSet/>
      <dgm:spPr/>
      <dgm:t>
        <a:bodyPr/>
        <a:lstStyle/>
        <a:p>
          <a:endParaRPr lang="en-US"/>
        </a:p>
      </dgm:t>
    </dgm:pt>
    <dgm:pt modelId="{DA618516-3C87-4426-BB6C-588B590EE440}">
      <dgm:prSet/>
      <dgm:spPr/>
      <dgm:t>
        <a:bodyPr/>
        <a:lstStyle/>
        <a:p>
          <a:r>
            <a:rPr lang="en-US" b="1" dirty="0"/>
            <a:t>Energy Efficiency Technician</a:t>
          </a:r>
          <a:endParaRPr lang="en-US" dirty="0"/>
        </a:p>
      </dgm:t>
    </dgm:pt>
    <dgm:pt modelId="{3BB80284-D4B7-4777-9D39-E144FED1DA3D}" type="parTrans" cxnId="{0CD374C2-DECA-494D-A1B7-F854643A1E8F}">
      <dgm:prSet/>
      <dgm:spPr/>
      <dgm:t>
        <a:bodyPr/>
        <a:lstStyle/>
        <a:p>
          <a:endParaRPr lang="en-US"/>
        </a:p>
      </dgm:t>
    </dgm:pt>
    <dgm:pt modelId="{960D0D28-665D-41D0-964D-ED83E213DB16}" type="sibTrans" cxnId="{0CD374C2-DECA-494D-A1B7-F854643A1E8F}">
      <dgm:prSet/>
      <dgm:spPr/>
      <dgm:t>
        <a:bodyPr/>
        <a:lstStyle/>
        <a:p>
          <a:endParaRPr lang="en-US"/>
        </a:p>
      </dgm:t>
    </dgm:pt>
    <dgm:pt modelId="{9707AD11-252F-4A66-9B71-8291318129B3}">
      <dgm:prSet/>
      <dgm:spPr/>
      <dgm:t>
        <a:bodyPr/>
        <a:lstStyle/>
        <a:p>
          <a:r>
            <a:rPr lang="en-US" b="1"/>
            <a:t>217-820-1560</a:t>
          </a:r>
          <a:endParaRPr lang="en-US"/>
        </a:p>
      </dgm:t>
    </dgm:pt>
    <dgm:pt modelId="{7189F74E-C09E-446E-9547-22A68B4A2A8F}" type="parTrans" cxnId="{706572BA-2E4C-44DC-A1E7-C5FEE581D3EE}">
      <dgm:prSet/>
      <dgm:spPr/>
      <dgm:t>
        <a:bodyPr/>
        <a:lstStyle/>
        <a:p>
          <a:endParaRPr lang="en-US"/>
        </a:p>
      </dgm:t>
    </dgm:pt>
    <dgm:pt modelId="{16EA3350-4D5B-4D44-B56B-773689B65CDC}" type="sibTrans" cxnId="{706572BA-2E4C-44DC-A1E7-C5FEE581D3EE}">
      <dgm:prSet/>
      <dgm:spPr/>
      <dgm:t>
        <a:bodyPr/>
        <a:lstStyle/>
        <a:p>
          <a:endParaRPr lang="en-US"/>
        </a:p>
      </dgm:t>
    </dgm:pt>
    <dgm:pt modelId="{500B78CD-91E0-4CFE-B66C-3B966935B0FE}">
      <dgm:prSet/>
      <dgm:spPr/>
      <dgm:t>
        <a:bodyPr/>
        <a:lstStyle/>
        <a:p>
          <a:r>
            <a:rPr lang="en-US" b="1"/>
            <a:t>speagle@ilrwa.org</a:t>
          </a:r>
          <a:endParaRPr lang="en-US"/>
        </a:p>
      </dgm:t>
    </dgm:pt>
    <dgm:pt modelId="{D5273C4E-BA11-4D1B-964C-C41E7C78052A}" type="parTrans" cxnId="{49A0CCBC-EF43-45E0-A2CB-37CC6A739BC5}">
      <dgm:prSet/>
      <dgm:spPr/>
      <dgm:t>
        <a:bodyPr/>
        <a:lstStyle/>
        <a:p>
          <a:endParaRPr lang="en-US"/>
        </a:p>
      </dgm:t>
    </dgm:pt>
    <dgm:pt modelId="{8262566B-2EAD-4007-9D3B-1C58C8E60057}" type="sibTrans" cxnId="{49A0CCBC-EF43-45E0-A2CB-37CC6A739BC5}">
      <dgm:prSet/>
      <dgm:spPr/>
      <dgm:t>
        <a:bodyPr/>
        <a:lstStyle/>
        <a:p>
          <a:endParaRPr lang="en-US"/>
        </a:p>
      </dgm:t>
    </dgm:pt>
    <dgm:pt modelId="{4674F79F-A954-4FC0-92E4-407FABACAA45}" type="pres">
      <dgm:prSet presAssocID="{3A03879E-214C-4313-BB95-BC7BF11C98ED}" presName="vert0" presStyleCnt="0">
        <dgm:presLayoutVars>
          <dgm:dir/>
          <dgm:animOne val="branch"/>
          <dgm:animLvl val="lvl"/>
        </dgm:presLayoutVars>
      </dgm:prSet>
      <dgm:spPr/>
      <dgm:t>
        <a:bodyPr/>
        <a:lstStyle/>
        <a:p>
          <a:endParaRPr lang="en-US"/>
        </a:p>
      </dgm:t>
    </dgm:pt>
    <dgm:pt modelId="{3ED1BF90-EE72-491A-94C7-6A62D3100892}" type="pres">
      <dgm:prSet presAssocID="{493AD816-6B1E-4581-8B3D-0513269713EC}" presName="thickLine" presStyleLbl="alignNode1" presStyleIdx="0" presStyleCnt="4"/>
      <dgm:spPr/>
    </dgm:pt>
    <dgm:pt modelId="{5777A9C5-879D-4DB9-824F-1A6308DFB627}" type="pres">
      <dgm:prSet presAssocID="{493AD816-6B1E-4581-8B3D-0513269713EC}" presName="horz1" presStyleCnt="0"/>
      <dgm:spPr/>
    </dgm:pt>
    <dgm:pt modelId="{665DF4ED-03D2-407C-A9AA-57CB4953329E}" type="pres">
      <dgm:prSet presAssocID="{493AD816-6B1E-4581-8B3D-0513269713EC}" presName="tx1" presStyleLbl="revTx" presStyleIdx="0" presStyleCnt="4"/>
      <dgm:spPr/>
      <dgm:t>
        <a:bodyPr/>
        <a:lstStyle/>
        <a:p>
          <a:endParaRPr lang="en-US"/>
        </a:p>
      </dgm:t>
    </dgm:pt>
    <dgm:pt modelId="{4CAE2055-3D13-4A16-9AE9-3E2DF11E8B18}" type="pres">
      <dgm:prSet presAssocID="{493AD816-6B1E-4581-8B3D-0513269713EC}" presName="vert1" presStyleCnt="0"/>
      <dgm:spPr/>
    </dgm:pt>
    <dgm:pt modelId="{6C21710B-E506-4118-936D-0342980E9F3B}" type="pres">
      <dgm:prSet presAssocID="{DA618516-3C87-4426-BB6C-588B590EE440}" presName="thickLine" presStyleLbl="alignNode1" presStyleIdx="1" presStyleCnt="4"/>
      <dgm:spPr/>
    </dgm:pt>
    <dgm:pt modelId="{5E301041-B5F6-40A0-BE95-1C8B8E6F00A0}" type="pres">
      <dgm:prSet presAssocID="{DA618516-3C87-4426-BB6C-588B590EE440}" presName="horz1" presStyleCnt="0"/>
      <dgm:spPr/>
    </dgm:pt>
    <dgm:pt modelId="{24E89BCD-E980-42D2-B2D2-283E996E5D89}" type="pres">
      <dgm:prSet presAssocID="{DA618516-3C87-4426-BB6C-588B590EE440}" presName="tx1" presStyleLbl="revTx" presStyleIdx="1" presStyleCnt="4"/>
      <dgm:spPr/>
      <dgm:t>
        <a:bodyPr/>
        <a:lstStyle/>
        <a:p>
          <a:endParaRPr lang="en-US"/>
        </a:p>
      </dgm:t>
    </dgm:pt>
    <dgm:pt modelId="{E40B3A47-4140-4C3F-B02D-F1785493ECAD}" type="pres">
      <dgm:prSet presAssocID="{DA618516-3C87-4426-BB6C-588B590EE440}" presName="vert1" presStyleCnt="0"/>
      <dgm:spPr/>
    </dgm:pt>
    <dgm:pt modelId="{7A22FA34-9337-472A-B61B-B9BB19D1174B}" type="pres">
      <dgm:prSet presAssocID="{9707AD11-252F-4A66-9B71-8291318129B3}" presName="thickLine" presStyleLbl="alignNode1" presStyleIdx="2" presStyleCnt="4"/>
      <dgm:spPr/>
    </dgm:pt>
    <dgm:pt modelId="{9BB38290-C435-45A1-BBE9-4A806A3EA0C8}" type="pres">
      <dgm:prSet presAssocID="{9707AD11-252F-4A66-9B71-8291318129B3}" presName="horz1" presStyleCnt="0"/>
      <dgm:spPr/>
    </dgm:pt>
    <dgm:pt modelId="{5025EA46-F112-4251-9B79-A33C9A935462}" type="pres">
      <dgm:prSet presAssocID="{9707AD11-252F-4A66-9B71-8291318129B3}" presName="tx1" presStyleLbl="revTx" presStyleIdx="2" presStyleCnt="4"/>
      <dgm:spPr/>
      <dgm:t>
        <a:bodyPr/>
        <a:lstStyle/>
        <a:p>
          <a:endParaRPr lang="en-US"/>
        </a:p>
      </dgm:t>
    </dgm:pt>
    <dgm:pt modelId="{CE67CFAB-DC5B-42E1-A00C-C2CCC2428DEE}" type="pres">
      <dgm:prSet presAssocID="{9707AD11-252F-4A66-9B71-8291318129B3}" presName="vert1" presStyleCnt="0"/>
      <dgm:spPr/>
    </dgm:pt>
    <dgm:pt modelId="{C6182B15-71D6-4915-A0AA-22B7DC71164F}" type="pres">
      <dgm:prSet presAssocID="{500B78CD-91E0-4CFE-B66C-3B966935B0FE}" presName="thickLine" presStyleLbl="alignNode1" presStyleIdx="3" presStyleCnt="4"/>
      <dgm:spPr/>
    </dgm:pt>
    <dgm:pt modelId="{B66E7112-4B77-4FCB-B7E6-C273DAF9C222}" type="pres">
      <dgm:prSet presAssocID="{500B78CD-91E0-4CFE-B66C-3B966935B0FE}" presName="horz1" presStyleCnt="0"/>
      <dgm:spPr/>
    </dgm:pt>
    <dgm:pt modelId="{C99966A3-ABF6-4DF1-B185-5FDBF9868FB2}" type="pres">
      <dgm:prSet presAssocID="{500B78CD-91E0-4CFE-B66C-3B966935B0FE}" presName="tx1" presStyleLbl="revTx" presStyleIdx="3" presStyleCnt="4"/>
      <dgm:spPr/>
      <dgm:t>
        <a:bodyPr/>
        <a:lstStyle/>
        <a:p>
          <a:endParaRPr lang="en-US"/>
        </a:p>
      </dgm:t>
    </dgm:pt>
    <dgm:pt modelId="{C1F69EE3-4B8B-4174-8512-5F719E5C0397}" type="pres">
      <dgm:prSet presAssocID="{500B78CD-91E0-4CFE-B66C-3B966935B0FE}" presName="vert1" presStyleCnt="0"/>
      <dgm:spPr/>
    </dgm:pt>
  </dgm:ptLst>
  <dgm:cxnLst>
    <dgm:cxn modelId="{9B04FA32-F8FE-4630-A2A5-86612FACBD89}" type="presOf" srcId="{493AD816-6B1E-4581-8B3D-0513269713EC}" destId="{665DF4ED-03D2-407C-A9AA-57CB4953329E}" srcOrd="0" destOrd="0" presId="urn:microsoft.com/office/officeart/2008/layout/LinedList"/>
    <dgm:cxn modelId="{0C7770C4-0C1D-4F83-8072-8112A0B95B33}" type="presOf" srcId="{9707AD11-252F-4A66-9B71-8291318129B3}" destId="{5025EA46-F112-4251-9B79-A33C9A935462}" srcOrd="0" destOrd="0" presId="urn:microsoft.com/office/officeart/2008/layout/LinedList"/>
    <dgm:cxn modelId="{66E00ACE-638B-475E-89D6-D64B89376E99}" srcId="{3A03879E-214C-4313-BB95-BC7BF11C98ED}" destId="{493AD816-6B1E-4581-8B3D-0513269713EC}" srcOrd="0" destOrd="0" parTransId="{E5C4D009-CBBF-4F3B-A82D-605443441E8D}" sibTransId="{F652E18B-9445-4FD9-A255-672BB8B779AE}"/>
    <dgm:cxn modelId="{49A0CCBC-EF43-45E0-A2CB-37CC6A739BC5}" srcId="{3A03879E-214C-4313-BB95-BC7BF11C98ED}" destId="{500B78CD-91E0-4CFE-B66C-3B966935B0FE}" srcOrd="3" destOrd="0" parTransId="{D5273C4E-BA11-4D1B-964C-C41E7C78052A}" sibTransId="{8262566B-2EAD-4007-9D3B-1C58C8E60057}"/>
    <dgm:cxn modelId="{A8AE7903-6A00-41BA-977B-F4A12DA0590A}" type="presOf" srcId="{500B78CD-91E0-4CFE-B66C-3B966935B0FE}" destId="{C99966A3-ABF6-4DF1-B185-5FDBF9868FB2}" srcOrd="0" destOrd="0" presId="urn:microsoft.com/office/officeart/2008/layout/LinedList"/>
    <dgm:cxn modelId="{0AB2FD40-75EC-4B35-B4EB-BE82A2AF6239}" type="presOf" srcId="{3A03879E-214C-4313-BB95-BC7BF11C98ED}" destId="{4674F79F-A954-4FC0-92E4-407FABACAA45}" srcOrd="0" destOrd="0" presId="urn:microsoft.com/office/officeart/2008/layout/LinedList"/>
    <dgm:cxn modelId="{0CD374C2-DECA-494D-A1B7-F854643A1E8F}" srcId="{3A03879E-214C-4313-BB95-BC7BF11C98ED}" destId="{DA618516-3C87-4426-BB6C-588B590EE440}" srcOrd="1" destOrd="0" parTransId="{3BB80284-D4B7-4777-9D39-E144FED1DA3D}" sibTransId="{960D0D28-665D-41D0-964D-ED83E213DB16}"/>
    <dgm:cxn modelId="{706572BA-2E4C-44DC-A1E7-C5FEE581D3EE}" srcId="{3A03879E-214C-4313-BB95-BC7BF11C98ED}" destId="{9707AD11-252F-4A66-9B71-8291318129B3}" srcOrd="2" destOrd="0" parTransId="{7189F74E-C09E-446E-9547-22A68B4A2A8F}" sibTransId="{16EA3350-4D5B-4D44-B56B-773689B65CDC}"/>
    <dgm:cxn modelId="{E7CD54C2-9AC6-461D-B308-6FC2BB7FB53E}" type="presOf" srcId="{DA618516-3C87-4426-BB6C-588B590EE440}" destId="{24E89BCD-E980-42D2-B2D2-283E996E5D89}" srcOrd="0" destOrd="0" presId="urn:microsoft.com/office/officeart/2008/layout/LinedList"/>
    <dgm:cxn modelId="{45038DA1-3BB9-4A81-A738-3A61B671E7D4}" type="presParOf" srcId="{4674F79F-A954-4FC0-92E4-407FABACAA45}" destId="{3ED1BF90-EE72-491A-94C7-6A62D3100892}" srcOrd="0" destOrd="0" presId="urn:microsoft.com/office/officeart/2008/layout/LinedList"/>
    <dgm:cxn modelId="{64B44496-E793-403F-8B4E-22A8A67BBB25}" type="presParOf" srcId="{4674F79F-A954-4FC0-92E4-407FABACAA45}" destId="{5777A9C5-879D-4DB9-824F-1A6308DFB627}" srcOrd="1" destOrd="0" presId="urn:microsoft.com/office/officeart/2008/layout/LinedList"/>
    <dgm:cxn modelId="{EE9A92DF-E75E-4EE3-8FF7-C292E96FE617}" type="presParOf" srcId="{5777A9C5-879D-4DB9-824F-1A6308DFB627}" destId="{665DF4ED-03D2-407C-A9AA-57CB4953329E}" srcOrd="0" destOrd="0" presId="urn:microsoft.com/office/officeart/2008/layout/LinedList"/>
    <dgm:cxn modelId="{6525F034-18DB-4836-80F1-E540FF9D59A7}" type="presParOf" srcId="{5777A9C5-879D-4DB9-824F-1A6308DFB627}" destId="{4CAE2055-3D13-4A16-9AE9-3E2DF11E8B18}" srcOrd="1" destOrd="0" presId="urn:microsoft.com/office/officeart/2008/layout/LinedList"/>
    <dgm:cxn modelId="{4DBAD27C-29AA-40C0-AC57-2801A033903D}" type="presParOf" srcId="{4674F79F-A954-4FC0-92E4-407FABACAA45}" destId="{6C21710B-E506-4118-936D-0342980E9F3B}" srcOrd="2" destOrd="0" presId="urn:microsoft.com/office/officeart/2008/layout/LinedList"/>
    <dgm:cxn modelId="{251D46E5-6509-4E38-9DE1-CFC8E9617F27}" type="presParOf" srcId="{4674F79F-A954-4FC0-92E4-407FABACAA45}" destId="{5E301041-B5F6-40A0-BE95-1C8B8E6F00A0}" srcOrd="3" destOrd="0" presId="urn:microsoft.com/office/officeart/2008/layout/LinedList"/>
    <dgm:cxn modelId="{1EA3A45C-6CC5-467C-986A-F27D0F339196}" type="presParOf" srcId="{5E301041-B5F6-40A0-BE95-1C8B8E6F00A0}" destId="{24E89BCD-E980-42D2-B2D2-283E996E5D89}" srcOrd="0" destOrd="0" presId="urn:microsoft.com/office/officeart/2008/layout/LinedList"/>
    <dgm:cxn modelId="{8C0F4598-B198-489C-9F72-05F05BF51D6D}" type="presParOf" srcId="{5E301041-B5F6-40A0-BE95-1C8B8E6F00A0}" destId="{E40B3A47-4140-4C3F-B02D-F1785493ECAD}" srcOrd="1" destOrd="0" presId="urn:microsoft.com/office/officeart/2008/layout/LinedList"/>
    <dgm:cxn modelId="{7D7AC34C-62C1-453A-B8DE-EEC68E8B5E96}" type="presParOf" srcId="{4674F79F-A954-4FC0-92E4-407FABACAA45}" destId="{7A22FA34-9337-472A-B61B-B9BB19D1174B}" srcOrd="4" destOrd="0" presId="urn:microsoft.com/office/officeart/2008/layout/LinedList"/>
    <dgm:cxn modelId="{C41EBB10-AFAB-4DB7-8104-CF1835B08429}" type="presParOf" srcId="{4674F79F-A954-4FC0-92E4-407FABACAA45}" destId="{9BB38290-C435-45A1-BBE9-4A806A3EA0C8}" srcOrd="5" destOrd="0" presId="urn:microsoft.com/office/officeart/2008/layout/LinedList"/>
    <dgm:cxn modelId="{E962DAD7-F44B-4F72-AA68-A09412B5E4EF}" type="presParOf" srcId="{9BB38290-C435-45A1-BBE9-4A806A3EA0C8}" destId="{5025EA46-F112-4251-9B79-A33C9A935462}" srcOrd="0" destOrd="0" presId="urn:microsoft.com/office/officeart/2008/layout/LinedList"/>
    <dgm:cxn modelId="{68C38D83-E692-431A-A76D-FE22ABC53C60}" type="presParOf" srcId="{9BB38290-C435-45A1-BBE9-4A806A3EA0C8}" destId="{CE67CFAB-DC5B-42E1-A00C-C2CCC2428DEE}" srcOrd="1" destOrd="0" presId="urn:microsoft.com/office/officeart/2008/layout/LinedList"/>
    <dgm:cxn modelId="{DBB41FAA-D2D9-4BF2-AD39-E5B31B6F7A9E}" type="presParOf" srcId="{4674F79F-A954-4FC0-92E4-407FABACAA45}" destId="{C6182B15-71D6-4915-A0AA-22B7DC71164F}" srcOrd="6" destOrd="0" presId="urn:microsoft.com/office/officeart/2008/layout/LinedList"/>
    <dgm:cxn modelId="{61CA10BE-DF0B-4B25-9C15-A001DEAF4139}" type="presParOf" srcId="{4674F79F-A954-4FC0-92E4-407FABACAA45}" destId="{B66E7112-4B77-4FCB-B7E6-C273DAF9C222}" srcOrd="7" destOrd="0" presId="urn:microsoft.com/office/officeart/2008/layout/LinedList"/>
    <dgm:cxn modelId="{168E85D0-1F8C-483A-9E95-0E5A38BC21FB}" type="presParOf" srcId="{B66E7112-4B77-4FCB-B7E6-C273DAF9C222}" destId="{C99966A3-ABF6-4DF1-B185-5FDBF9868FB2}" srcOrd="0" destOrd="0" presId="urn:microsoft.com/office/officeart/2008/layout/LinedList"/>
    <dgm:cxn modelId="{F65A9C34-CB80-45E4-B684-4F6C23F59C59}" type="presParOf" srcId="{B66E7112-4B77-4FCB-B7E6-C273DAF9C222}" destId="{C1F69EE3-4B8B-4174-8512-5F719E5C039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70B917-0B2D-42CC-8B90-22117988F9D9}"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D3C6CCC5-4137-4AEB-AEB2-086B8EB037DB}">
      <dgm:prSet custT="1"/>
      <dgm:spPr/>
      <dgm:t>
        <a:bodyPr/>
        <a:lstStyle/>
        <a:p>
          <a:pPr>
            <a:lnSpc>
              <a:spcPct val="100000"/>
            </a:lnSpc>
          </a:pPr>
          <a:r>
            <a:rPr lang="en-US" sz="2800" b="1" baseline="0"/>
            <a:t>Identify potential cost savings</a:t>
          </a:r>
          <a:endParaRPr lang="en-US" sz="2800"/>
        </a:p>
      </dgm:t>
    </dgm:pt>
    <dgm:pt modelId="{A76B4027-4FC9-44CC-8846-72BDBAA8B9D2}" type="parTrans" cxnId="{0F2737C9-49E9-4774-834E-E2FE46EDE05D}">
      <dgm:prSet/>
      <dgm:spPr/>
      <dgm:t>
        <a:bodyPr/>
        <a:lstStyle/>
        <a:p>
          <a:endParaRPr lang="en-US"/>
        </a:p>
      </dgm:t>
    </dgm:pt>
    <dgm:pt modelId="{8A5C89A7-F6D9-4859-A0C9-67C331FD8C26}" type="sibTrans" cxnId="{0F2737C9-49E9-4774-834E-E2FE46EDE05D}">
      <dgm:prSet/>
      <dgm:spPr/>
      <dgm:t>
        <a:bodyPr/>
        <a:lstStyle/>
        <a:p>
          <a:endParaRPr lang="en-US"/>
        </a:p>
      </dgm:t>
    </dgm:pt>
    <dgm:pt modelId="{C582A2FA-4A7F-4D96-9DD4-1A0284ED3663}">
      <dgm:prSet custT="1"/>
      <dgm:spPr/>
      <dgm:t>
        <a:bodyPr/>
        <a:lstStyle/>
        <a:p>
          <a:pPr>
            <a:lnSpc>
              <a:spcPct val="100000"/>
            </a:lnSpc>
          </a:pPr>
          <a:r>
            <a:rPr lang="en-US" sz="2800" b="1" baseline="0"/>
            <a:t>Evaluate items throughout the facilities</a:t>
          </a:r>
          <a:endParaRPr lang="en-US" sz="2800"/>
        </a:p>
      </dgm:t>
    </dgm:pt>
    <dgm:pt modelId="{29FC20BC-D9FC-494D-8230-D534825558DA}" type="parTrans" cxnId="{05CD98F8-AC3B-416F-954E-06B0279195E4}">
      <dgm:prSet/>
      <dgm:spPr/>
      <dgm:t>
        <a:bodyPr/>
        <a:lstStyle/>
        <a:p>
          <a:endParaRPr lang="en-US"/>
        </a:p>
      </dgm:t>
    </dgm:pt>
    <dgm:pt modelId="{A788C564-18DB-47AA-AC15-7D34F7C967F3}" type="sibTrans" cxnId="{05CD98F8-AC3B-416F-954E-06B0279195E4}">
      <dgm:prSet/>
      <dgm:spPr/>
      <dgm:t>
        <a:bodyPr/>
        <a:lstStyle/>
        <a:p>
          <a:endParaRPr lang="en-US"/>
        </a:p>
      </dgm:t>
    </dgm:pt>
    <dgm:pt modelId="{FF595D8F-B4D8-49A7-8C0B-103C0F8D54F1}">
      <dgm:prSet custT="1"/>
      <dgm:spPr/>
      <dgm:t>
        <a:bodyPr/>
        <a:lstStyle/>
        <a:p>
          <a:pPr>
            <a:lnSpc>
              <a:spcPct val="100000"/>
            </a:lnSpc>
          </a:pPr>
          <a:r>
            <a:rPr lang="en-US" sz="2800" b="1" baseline="0" dirty="0"/>
            <a:t>Photo documentation of equipment</a:t>
          </a:r>
          <a:endParaRPr lang="en-US" sz="2800" dirty="0"/>
        </a:p>
      </dgm:t>
    </dgm:pt>
    <dgm:pt modelId="{D3B10744-6E14-4A39-BA15-DD46F09B5F3A}" type="parTrans" cxnId="{080B63F9-0E27-4867-936B-DFCD28948B3D}">
      <dgm:prSet/>
      <dgm:spPr/>
      <dgm:t>
        <a:bodyPr/>
        <a:lstStyle/>
        <a:p>
          <a:endParaRPr lang="en-US"/>
        </a:p>
      </dgm:t>
    </dgm:pt>
    <dgm:pt modelId="{EAD6C6E7-0156-468A-B0B4-1716B5C5A04B}" type="sibTrans" cxnId="{080B63F9-0E27-4867-936B-DFCD28948B3D}">
      <dgm:prSet/>
      <dgm:spPr/>
      <dgm:t>
        <a:bodyPr/>
        <a:lstStyle/>
        <a:p>
          <a:endParaRPr lang="en-US"/>
        </a:p>
      </dgm:t>
    </dgm:pt>
    <dgm:pt modelId="{290FFA6E-1082-44F4-A2C2-DDEC18991CC0}">
      <dgm:prSet custT="1"/>
      <dgm:spPr/>
      <dgm:t>
        <a:bodyPr/>
        <a:lstStyle/>
        <a:p>
          <a:pPr>
            <a:lnSpc>
              <a:spcPct val="100000"/>
            </a:lnSpc>
          </a:pPr>
          <a:r>
            <a:rPr lang="en-US" sz="2800" b="1" baseline="0" dirty="0"/>
            <a:t>Thermal</a:t>
          </a:r>
          <a:r>
            <a:rPr lang="en-US" sz="3000" b="1" baseline="0" dirty="0"/>
            <a:t> imaging FLIR</a:t>
          </a:r>
          <a:endParaRPr lang="en-US" sz="3000" dirty="0"/>
        </a:p>
      </dgm:t>
    </dgm:pt>
    <dgm:pt modelId="{38CC81EF-9323-47DF-8C80-EBCC96DB124F}" type="parTrans" cxnId="{BA7A0193-62FD-44EE-9923-97A84580D5B0}">
      <dgm:prSet/>
      <dgm:spPr/>
      <dgm:t>
        <a:bodyPr/>
        <a:lstStyle/>
        <a:p>
          <a:endParaRPr lang="en-US"/>
        </a:p>
      </dgm:t>
    </dgm:pt>
    <dgm:pt modelId="{249222C1-5AED-45F7-9AF1-977725FFF13E}" type="sibTrans" cxnId="{BA7A0193-62FD-44EE-9923-97A84580D5B0}">
      <dgm:prSet/>
      <dgm:spPr/>
      <dgm:t>
        <a:bodyPr/>
        <a:lstStyle/>
        <a:p>
          <a:endParaRPr lang="en-US"/>
        </a:p>
      </dgm:t>
    </dgm:pt>
    <dgm:pt modelId="{4E5F954B-DA58-47E6-9472-83E5CD286A67}">
      <dgm:prSet custT="1"/>
      <dgm:spPr/>
      <dgm:t>
        <a:bodyPr/>
        <a:lstStyle/>
        <a:p>
          <a:pPr>
            <a:lnSpc>
              <a:spcPct val="100000"/>
            </a:lnSpc>
          </a:pPr>
          <a:r>
            <a:rPr lang="en-US" sz="2800" b="1" baseline="0" dirty="0"/>
            <a:t>Electrical Information </a:t>
          </a:r>
          <a:endParaRPr lang="en-US" sz="2800" dirty="0"/>
        </a:p>
      </dgm:t>
    </dgm:pt>
    <dgm:pt modelId="{FD2B6067-D24C-43C2-A287-0F2C48D8D728}" type="parTrans" cxnId="{9F329F7E-E702-48D8-A4E9-772249FE71CB}">
      <dgm:prSet/>
      <dgm:spPr/>
      <dgm:t>
        <a:bodyPr/>
        <a:lstStyle/>
        <a:p>
          <a:endParaRPr lang="en-US"/>
        </a:p>
      </dgm:t>
    </dgm:pt>
    <dgm:pt modelId="{28630234-43ED-42E8-AF2D-C66770A46B64}" type="sibTrans" cxnId="{9F329F7E-E702-48D8-A4E9-772249FE71CB}">
      <dgm:prSet/>
      <dgm:spPr/>
      <dgm:t>
        <a:bodyPr/>
        <a:lstStyle/>
        <a:p>
          <a:endParaRPr lang="en-US"/>
        </a:p>
      </dgm:t>
    </dgm:pt>
    <dgm:pt modelId="{79211D0A-D1B3-4714-9898-BEE981144CD6}">
      <dgm:prSet custT="1"/>
      <dgm:spPr/>
      <dgm:t>
        <a:bodyPr/>
        <a:lstStyle/>
        <a:p>
          <a:pPr>
            <a:lnSpc>
              <a:spcPct val="100000"/>
            </a:lnSpc>
          </a:pPr>
          <a:r>
            <a:rPr lang="en-US" sz="2800" b="1" baseline="0" dirty="0"/>
            <a:t>Incentives from Electric Supplier</a:t>
          </a:r>
        </a:p>
      </dgm:t>
    </dgm:pt>
    <dgm:pt modelId="{1CB0CB09-245F-475F-AB01-BDBEEC1BD563}" type="parTrans" cxnId="{9D9C73F3-7471-4605-A7D5-04B62D057ADB}">
      <dgm:prSet/>
      <dgm:spPr/>
      <dgm:t>
        <a:bodyPr/>
        <a:lstStyle/>
        <a:p>
          <a:endParaRPr lang="en-US"/>
        </a:p>
      </dgm:t>
    </dgm:pt>
    <dgm:pt modelId="{2B628760-9D76-48D4-90A6-B6243FD34BD8}" type="sibTrans" cxnId="{9D9C73F3-7471-4605-A7D5-04B62D057ADB}">
      <dgm:prSet/>
      <dgm:spPr/>
      <dgm:t>
        <a:bodyPr/>
        <a:lstStyle/>
        <a:p>
          <a:endParaRPr lang="en-US"/>
        </a:p>
      </dgm:t>
    </dgm:pt>
    <dgm:pt modelId="{2D56C954-02A3-4373-A0D1-CA32711EBF51}">
      <dgm:prSet/>
      <dgm:spPr/>
      <dgm:t>
        <a:bodyPr/>
        <a:lstStyle/>
        <a:p>
          <a:pPr>
            <a:lnSpc>
              <a:spcPct val="100000"/>
            </a:lnSpc>
          </a:pPr>
          <a:endParaRPr lang="en-US"/>
        </a:p>
      </dgm:t>
    </dgm:pt>
    <dgm:pt modelId="{1ED8268F-F361-43A9-8DAB-AC746BE797D0}" type="parTrans" cxnId="{2E3E2F75-2BA7-4FF0-A7D5-422DE9D05D93}">
      <dgm:prSet/>
      <dgm:spPr/>
      <dgm:t>
        <a:bodyPr/>
        <a:lstStyle/>
        <a:p>
          <a:endParaRPr lang="en-US"/>
        </a:p>
      </dgm:t>
    </dgm:pt>
    <dgm:pt modelId="{5B93D35E-013F-45FB-ACBD-4CCA782A92AB}" type="sibTrans" cxnId="{2E3E2F75-2BA7-4FF0-A7D5-422DE9D05D93}">
      <dgm:prSet/>
      <dgm:spPr/>
      <dgm:t>
        <a:bodyPr/>
        <a:lstStyle/>
        <a:p>
          <a:endParaRPr lang="en-US"/>
        </a:p>
      </dgm:t>
    </dgm:pt>
    <dgm:pt modelId="{D48A80EE-D715-47B2-A102-F5C03626F362}" type="pres">
      <dgm:prSet presAssocID="{0E70B917-0B2D-42CC-8B90-22117988F9D9}" presName="root" presStyleCnt="0">
        <dgm:presLayoutVars>
          <dgm:dir/>
          <dgm:resizeHandles val="exact"/>
        </dgm:presLayoutVars>
      </dgm:prSet>
      <dgm:spPr/>
      <dgm:t>
        <a:bodyPr/>
        <a:lstStyle/>
        <a:p>
          <a:endParaRPr lang="en-US"/>
        </a:p>
      </dgm:t>
    </dgm:pt>
    <dgm:pt modelId="{97B10675-992B-47D5-9FD3-D1BC766597BC}" type="pres">
      <dgm:prSet presAssocID="{D3C6CCC5-4137-4AEB-AEB2-086B8EB037DB}" presName="compNode" presStyleCnt="0"/>
      <dgm:spPr/>
    </dgm:pt>
    <dgm:pt modelId="{00219E7C-1083-4231-8174-5C59F4D3780D}" type="pres">
      <dgm:prSet presAssocID="{D3C6CCC5-4137-4AEB-AEB2-086B8EB037DB}" presName="bgRect" presStyleLbl="bgShp" presStyleIdx="0" presStyleCnt="7"/>
      <dgm:spPr/>
    </dgm:pt>
    <dgm:pt modelId="{DDFF0A57-42F3-4A68-AB0D-1D16CB7CDBAA}" type="pres">
      <dgm:prSet presAssocID="{D3C6CCC5-4137-4AEB-AEB2-086B8EB037D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Money"/>
        </a:ext>
      </dgm:extLst>
    </dgm:pt>
    <dgm:pt modelId="{ADC08CAB-0D0D-4C29-88CA-78050195AAA6}" type="pres">
      <dgm:prSet presAssocID="{D3C6CCC5-4137-4AEB-AEB2-086B8EB037DB}" presName="spaceRect" presStyleCnt="0"/>
      <dgm:spPr/>
    </dgm:pt>
    <dgm:pt modelId="{1B48A175-16D5-41D1-880D-26153A9995E7}" type="pres">
      <dgm:prSet presAssocID="{D3C6CCC5-4137-4AEB-AEB2-086B8EB037DB}" presName="parTx" presStyleLbl="revTx" presStyleIdx="0" presStyleCnt="7">
        <dgm:presLayoutVars>
          <dgm:chMax val="0"/>
          <dgm:chPref val="0"/>
        </dgm:presLayoutVars>
      </dgm:prSet>
      <dgm:spPr/>
      <dgm:t>
        <a:bodyPr/>
        <a:lstStyle/>
        <a:p>
          <a:endParaRPr lang="en-US"/>
        </a:p>
      </dgm:t>
    </dgm:pt>
    <dgm:pt modelId="{BE70C010-C9EA-4188-9884-6E96CF568AA0}" type="pres">
      <dgm:prSet presAssocID="{8A5C89A7-F6D9-4859-A0C9-67C331FD8C26}" presName="sibTrans" presStyleCnt="0"/>
      <dgm:spPr/>
    </dgm:pt>
    <dgm:pt modelId="{457414DF-68E1-4177-BDB7-AA382336225B}" type="pres">
      <dgm:prSet presAssocID="{C582A2FA-4A7F-4D96-9DD4-1A0284ED3663}" presName="compNode" presStyleCnt="0"/>
      <dgm:spPr/>
    </dgm:pt>
    <dgm:pt modelId="{9FA7F203-8D5C-4DDC-B18A-06ECB52A0E5A}" type="pres">
      <dgm:prSet presAssocID="{C582A2FA-4A7F-4D96-9DD4-1A0284ED3663}" presName="bgRect" presStyleLbl="bgShp" presStyleIdx="1" presStyleCnt="7"/>
      <dgm:spPr/>
    </dgm:pt>
    <dgm:pt modelId="{DE2F0193-C06C-4443-986C-B23D0EE25F33}" type="pres">
      <dgm:prSet presAssocID="{C582A2FA-4A7F-4D96-9DD4-1A0284ED366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Checkmark"/>
        </a:ext>
      </dgm:extLst>
    </dgm:pt>
    <dgm:pt modelId="{004FDA38-C8F1-4C1C-BEC6-69F3D076DAE2}" type="pres">
      <dgm:prSet presAssocID="{C582A2FA-4A7F-4D96-9DD4-1A0284ED3663}" presName="spaceRect" presStyleCnt="0"/>
      <dgm:spPr/>
    </dgm:pt>
    <dgm:pt modelId="{9C53F568-F2C0-4EB1-82F0-D49766001EE0}" type="pres">
      <dgm:prSet presAssocID="{C582A2FA-4A7F-4D96-9DD4-1A0284ED3663}" presName="parTx" presStyleLbl="revTx" presStyleIdx="1" presStyleCnt="7">
        <dgm:presLayoutVars>
          <dgm:chMax val="0"/>
          <dgm:chPref val="0"/>
        </dgm:presLayoutVars>
      </dgm:prSet>
      <dgm:spPr/>
      <dgm:t>
        <a:bodyPr/>
        <a:lstStyle/>
        <a:p>
          <a:endParaRPr lang="en-US"/>
        </a:p>
      </dgm:t>
    </dgm:pt>
    <dgm:pt modelId="{3563E0F8-3F9C-49FA-9EF2-814DC4A9A92E}" type="pres">
      <dgm:prSet presAssocID="{A788C564-18DB-47AA-AC15-7D34F7C967F3}" presName="sibTrans" presStyleCnt="0"/>
      <dgm:spPr/>
    </dgm:pt>
    <dgm:pt modelId="{51035B31-BFD4-4709-9E94-FBE7527A072B}" type="pres">
      <dgm:prSet presAssocID="{FF595D8F-B4D8-49A7-8C0B-103C0F8D54F1}" presName="compNode" presStyleCnt="0"/>
      <dgm:spPr/>
    </dgm:pt>
    <dgm:pt modelId="{F9A1FFA8-762A-4138-8046-A20708A44733}" type="pres">
      <dgm:prSet presAssocID="{FF595D8F-B4D8-49A7-8C0B-103C0F8D54F1}" presName="bgRect" presStyleLbl="bgShp" presStyleIdx="2" presStyleCnt="7"/>
      <dgm:spPr/>
    </dgm:pt>
    <dgm:pt modelId="{510300E0-0D16-4D8A-9186-8832FA1FF0B6}" type="pres">
      <dgm:prSet presAssocID="{FF595D8F-B4D8-49A7-8C0B-103C0F8D54F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Camera"/>
        </a:ext>
      </dgm:extLst>
    </dgm:pt>
    <dgm:pt modelId="{E3FFD003-0970-4E3C-9F84-3CB37DBAFD5C}" type="pres">
      <dgm:prSet presAssocID="{FF595D8F-B4D8-49A7-8C0B-103C0F8D54F1}" presName="spaceRect" presStyleCnt="0"/>
      <dgm:spPr/>
    </dgm:pt>
    <dgm:pt modelId="{567B359A-05AA-4266-AE5E-7D44DC95389B}" type="pres">
      <dgm:prSet presAssocID="{FF595D8F-B4D8-49A7-8C0B-103C0F8D54F1}" presName="parTx" presStyleLbl="revTx" presStyleIdx="2" presStyleCnt="7">
        <dgm:presLayoutVars>
          <dgm:chMax val="0"/>
          <dgm:chPref val="0"/>
        </dgm:presLayoutVars>
      </dgm:prSet>
      <dgm:spPr/>
      <dgm:t>
        <a:bodyPr/>
        <a:lstStyle/>
        <a:p>
          <a:endParaRPr lang="en-US"/>
        </a:p>
      </dgm:t>
    </dgm:pt>
    <dgm:pt modelId="{4AEFF903-F221-4FF9-9834-C89F0372E556}" type="pres">
      <dgm:prSet presAssocID="{EAD6C6E7-0156-468A-B0B4-1716B5C5A04B}" presName="sibTrans" presStyleCnt="0"/>
      <dgm:spPr/>
    </dgm:pt>
    <dgm:pt modelId="{6D7E50D5-9D78-4830-B5AD-918FA29EB1A3}" type="pres">
      <dgm:prSet presAssocID="{290FFA6E-1082-44F4-A2C2-DDEC18991CC0}" presName="compNode" presStyleCnt="0"/>
      <dgm:spPr/>
    </dgm:pt>
    <dgm:pt modelId="{0DCEBECB-F197-4A8B-ACA0-593E3265C8C3}" type="pres">
      <dgm:prSet presAssocID="{290FFA6E-1082-44F4-A2C2-DDEC18991CC0}" presName="bgRect" presStyleLbl="bgShp" presStyleIdx="3" presStyleCnt="7"/>
      <dgm:spPr/>
    </dgm:pt>
    <dgm:pt modelId="{536784F6-EB50-4270-AEC0-1BFF5742E0DC}" type="pres">
      <dgm:prSet presAssocID="{290FFA6E-1082-44F4-A2C2-DDEC18991CC0}"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Thermometer"/>
        </a:ext>
      </dgm:extLst>
    </dgm:pt>
    <dgm:pt modelId="{BDB4FFF2-0247-47BE-ADE3-C667306A4754}" type="pres">
      <dgm:prSet presAssocID="{290FFA6E-1082-44F4-A2C2-DDEC18991CC0}" presName="spaceRect" presStyleCnt="0"/>
      <dgm:spPr/>
    </dgm:pt>
    <dgm:pt modelId="{5C4E281A-A227-441F-BED9-FE9CABD401AA}" type="pres">
      <dgm:prSet presAssocID="{290FFA6E-1082-44F4-A2C2-DDEC18991CC0}" presName="parTx" presStyleLbl="revTx" presStyleIdx="3" presStyleCnt="7">
        <dgm:presLayoutVars>
          <dgm:chMax val="0"/>
          <dgm:chPref val="0"/>
        </dgm:presLayoutVars>
      </dgm:prSet>
      <dgm:spPr/>
      <dgm:t>
        <a:bodyPr/>
        <a:lstStyle/>
        <a:p>
          <a:endParaRPr lang="en-US"/>
        </a:p>
      </dgm:t>
    </dgm:pt>
    <dgm:pt modelId="{2DFAD3A4-B318-4DFF-B2E2-1AF3287252B3}" type="pres">
      <dgm:prSet presAssocID="{249222C1-5AED-45F7-9AF1-977725FFF13E}" presName="sibTrans" presStyleCnt="0"/>
      <dgm:spPr/>
    </dgm:pt>
    <dgm:pt modelId="{2790445E-D087-47BB-9BA5-24A18485B7FD}" type="pres">
      <dgm:prSet presAssocID="{4E5F954B-DA58-47E6-9472-83E5CD286A67}" presName="compNode" presStyleCnt="0"/>
      <dgm:spPr/>
    </dgm:pt>
    <dgm:pt modelId="{BCDAD8F7-2916-4666-AFCA-A72F23FDBC86}" type="pres">
      <dgm:prSet presAssocID="{4E5F954B-DA58-47E6-9472-83E5CD286A67}" presName="bgRect" presStyleLbl="bgShp" presStyleIdx="4" presStyleCnt="7"/>
      <dgm:spPr/>
    </dgm:pt>
    <dgm:pt modelId="{389F75DF-DBF7-4D17-83F9-A2FE5B5473AB}" type="pres">
      <dgm:prSet presAssocID="{4E5F954B-DA58-47E6-9472-83E5CD286A6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High Voltage"/>
        </a:ext>
      </dgm:extLst>
    </dgm:pt>
    <dgm:pt modelId="{8DA3B0F9-3DD5-4348-BC17-6ABF5AB4F4D0}" type="pres">
      <dgm:prSet presAssocID="{4E5F954B-DA58-47E6-9472-83E5CD286A67}" presName="spaceRect" presStyleCnt="0"/>
      <dgm:spPr/>
    </dgm:pt>
    <dgm:pt modelId="{E887B164-F541-4C8F-B33A-5D80083D30D0}" type="pres">
      <dgm:prSet presAssocID="{4E5F954B-DA58-47E6-9472-83E5CD286A67}" presName="parTx" presStyleLbl="revTx" presStyleIdx="4" presStyleCnt="7">
        <dgm:presLayoutVars>
          <dgm:chMax val="0"/>
          <dgm:chPref val="0"/>
        </dgm:presLayoutVars>
      </dgm:prSet>
      <dgm:spPr/>
      <dgm:t>
        <a:bodyPr/>
        <a:lstStyle/>
        <a:p>
          <a:endParaRPr lang="en-US"/>
        </a:p>
      </dgm:t>
    </dgm:pt>
    <dgm:pt modelId="{7CAC4722-EA16-4BB1-8EEC-DA204C80E6DB}" type="pres">
      <dgm:prSet presAssocID="{28630234-43ED-42E8-AF2D-C66770A46B64}" presName="sibTrans" presStyleCnt="0"/>
      <dgm:spPr/>
    </dgm:pt>
    <dgm:pt modelId="{59CD6677-937A-4A87-9487-4E26F0AC2338}" type="pres">
      <dgm:prSet presAssocID="{79211D0A-D1B3-4714-9898-BEE981144CD6}" presName="compNode" presStyleCnt="0"/>
      <dgm:spPr/>
    </dgm:pt>
    <dgm:pt modelId="{1828D5F6-E4A0-4613-9DCF-81117AC38B47}" type="pres">
      <dgm:prSet presAssocID="{79211D0A-D1B3-4714-9898-BEE981144CD6}" presName="bgRect" presStyleLbl="bgShp" presStyleIdx="5" presStyleCnt="7"/>
      <dgm:spPr/>
    </dgm:pt>
    <dgm:pt modelId="{52F3FAD1-1407-40EA-AFD5-790496D83BC9}" type="pres">
      <dgm:prSet presAssocID="{79211D0A-D1B3-4714-9898-BEE981144CD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dgm:spPr>
      <dgm:extLst>
        <a:ext uri="{E40237B7-FDA0-4F09-8148-C483321AD2D9}">
          <dgm14:cNvPr xmlns:dgm14="http://schemas.microsoft.com/office/drawing/2010/diagram" id="0" name="" descr="Factory"/>
        </a:ext>
      </dgm:extLst>
    </dgm:pt>
    <dgm:pt modelId="{5F3D2029-B1CF-4E31-BAB3-5FB1FA2BADEE}" type="pres">
      <dgm:prSet presAssocID="{79211D0A-D1B3-4714-9898-BEE981144CD6}" presName="spaceRect" presStyleCnt="0"/>
      <dgm:spPr/>
    </dgm:pt>
    <dgm:pt modelId="{EF482308-48E0-4C44-B03D-6AAE2977C60F}" type="pres">
      <dgm:prSet presAssocID="{79211D0A-D1B3-4714-9898-BEE981144CD6}" presName="parTx" presStyleLbl="revTx" presStyleIdx="5" presStyleCnt="7">
        <dgm:presLayoutVars>
          <dgm:chMax val="0"/>
          <dgm:chPref val="0"/>
        </dgm:presLayoutVars>
      </dgm:prSet>
      <dgm:spPr/>
      <dgm:t>
        <a:bodyPr/>
        <a:lstStyle/>
        <a:p>
          <a:endParaRPr lang="en-US"/>
        </a:p>
      </dgm:t>
    </dgm:pt>
    <dgm:pt modelId="{CED0F6CA-9528-4ED6-84AD-0BBBF3DB9B79}" type="pres">
      <dgm:prSet presAssocID="{2B628760-9D76-48D4-90A6-B6243FD34BD8}" presName="sibTrans" presStyleCnt="0"/>
      <dgm:spPr/>
    </dgm:pt>
    <dgm:pt modelId="{BEF4B0DA-F6CB-4563-966D-6DA7FFF3BE0A}" type="pres">
      <dgm:prSet presAssocID="{2D56C954-02A3-4373-A0D1-CA32711EBF51}" presName="compNode" presStyleCnt="0"/>
      <dgm:spPr/>
    </dgm:pt>
    <dgm:pt modelId="{72C44BB0-5C4B-419C-BF74-34942B8F0FF0}" type="pres">
      <dgm:prSet presAssocID="{2D56C954-02A3-4373-A0D1-CA32711EBF51}" presName="bgRect" presStyleLbl="bgShp" presStyleIdx="6" presStyleCnt="7"/>
      <dgm:spPr/>
    </dgm:pt>
    <dgm:pt modelId="{09BEBB02-4B4F-487E-B401-3F99009C08FB}" type="pres">
      <dgm:prSet presAssocID="{2D56C954-02A3-4373-A0D1-CA32711EBF5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a:blipFill>
      </dgm:spPr>
      <dgm:extLst>
        <a:ext uri="{E40237B7-FDA0-4F09-8148-C483321AD2D9}">
          <dgm14:cNvPr xmlns:dgm14="http://schemas.microsoft.com/office/drawing/2010/diagram" id="0" name="" descr="Address Book with solid fill"/>
        </a:ext>
      </dgm:extLst>
    </dgm:pt>
    <dgm:pt modelId="{3A86706E-5199-46ED-AB05-E48E337A51D8}" type="pres">
      <dgm:prSet presAssocID="{2D56C954-02A3-4373-A0D1-CA32711EBF51}" presName="spaceRect" presStyleCnt="0"/>
      <dgm:spPr/>
    </dgm:pt>
    <dgm:pt modelId="{27307BCA-D96B-42FD-BBB1-C13C8F52E369}" type="pres">
      <dgm:prSet presAssocID="{2D56C954-02A3-4373-A0D1-CA32711EBF51}" presName="parTx" presStyleLbl="revTx" presStyleIdx="6" presStyleCnt="7">
        <dgm:presLayoutVars>
          <dgm:chMax val="0"/>
          <dgm:chPref val="0"/>
        </dgm:presLayoutVars>
      </dgm:prSet>
      <dgm:spPr/>
      <dgm:t>
        <a:bodyPr/>
        <a:lstStyle/>
        <a:p>
          <a:endParaRPr lang="en-US"/>
        </a:p>
      </dgm:t>
    </dgm:pt>
  </dgm:ptLst>
  <dgm:cxnLst>
    <dgm:cxn modelId="{0F2737C9-49E9-4774-834E-E2FE46EDE05D}" srcId="{0E70B917-0B2D-42CC-8B90-22117988F9D9}" destId="{D3C6CCC5-4137-4AEB-AEB2-086B8EB037DB}" srcOrd="0" destOrd="0" parTransId="{A76B4027-4FC9-44CC-8846-72BDBAA8B9D2}" sibTransId="{8A5C89A7-F6D9-4859-A0C9-67C331FD8C26}"/>
    <dgm:cxn modelId="{9F329F7E-E702-48D8-A4E9-772249FE71CB}" srcId="{0E70B917-0B2D-42CC-8B90-22117988F9D9}" destId="{4E5F954B-DA58-47E6-9472-83E5CD286A67}" srcOrd="4" destOrd="0" parTransId="{FD2B6067-D24C-43C2-A287-0F2C48D8D728}" sibTransId="{28630234-43ED-42E8-AF2D-C66770A46B64}"/>
    <dgm:cxn modelId="{C2D682CA-D635-4EA9-B776-A61F0C9614D1}" type="presOf" srcId="{2D56C954-02A3-4373-A0D1-CA32711EBF51}" destId="{27307BCA-D96B-42FD-BBB1-C13C8F52E369}" srcOrd="0" destOrd="0" presId="urn:microsoft.com/office/officeart/2018/2/layout/IconVerticalSolidList"/>
    <dgm:cxn modelId="{214652B5-06C9-45BE-A19B-57E53D282857}" type="presOf" srcId="{290FFA6E-1082-44F4-A2C2-DDEC18991CC0}" destId="{5C4E281A-A227-441F-BED9-FE9CABD401AA}" srcOrd="0" destOrd="0" presId="urn:microsoft.com/office/officeart/2018/2/layout/IconVerticalSolidList"/>
    <dgm:cxn modelId="{05CD98F8-AC3B-416F-954E-06B0279195E4}" srcId="{0E70B917-0B2D-42CC-8B90-22117988F9D9}" destId="{C582A2FA-4A7F-4D96-9DD4-1A0284ED3663}" srcOrd="1" destOrd="0" parTransId="{29FC20BC-D9FC-494D-8230-D534825558DA}" sibTransId="{A788C564-18DB-47AA-AC15-7D34F7C967F3}"/>
    <dgm:cxn modelId="{2E3E2F75-2BA7-4FF0-A7D5-422DE9D05D93}" srcId="{0E70B917-0B2D-42CC-8B90-22117988F9D9}" destId="{2D56C954-02A3-4373-A0D1-CA32711EBF51}" srcOrd="6" destOrd="0" parTransId="{1ED8268F-F361-43A9-8DAB-AC746BE797D0}" sibTransId="{5B93D35E-013F-45FB-ACBD-4CCA782A92AB}"/>
    <dgm:cxn modelId="{EFE7F5D1-A983-44C6-81D4-D72EBFE93C39}" type="presOf" srcId="{4E5F954B-DA58-47E6-9472-83E5CD286A67}" destId="{E887B164-F541-4C8F-B33A-5D80083D30D0}" srcOrd="0" destOrd="0" presId="urn:microsoft.com/office/officeart/2018/2/layout/IconVerticalSolidList"/>
    <dgm:cxn modelId="{080B63F9-0E27-4867-936B-DFCD28948B3D}" srcId="{0E70B917-0B2D-42CC-8B90-22117988F9D9}" destId="{FF595D8F-B4D8-49A7-8C0B-103C0F8D54F1}" srcOrd="2" destOrd="0" parTransId="{D3B10744-6E14-4A39-BA15-DD46F09B5F3A}" sibTransId="{EAD6C6E7-0156-468A-B0B4-1716B5C5A04B}"/>
    <dgm:cxn modelId="{D832D4B9-6454-4CC5-A795-E7A899BD19DD}" type="presOf" srcId="{D3C6CCC5-4137-4AEB-AEB2-086B8EB037DB}" destId="{1B48A175-16D5-41D1-880D-26153A9995E7}" srcOrd="0" destOrd="0" presId="urn:microsoft.com/office/officeart/2018/2/layout/IconVerticalSolidList"/>
    <dgm:cxn modelId="{D8676154-02E0-488D-9D8E-0D8C5CC9CBD6}" type="presOf" srcId="{C582A2FA-4A7F-4D96-9DD4-1A0284ED3663}" destId="{9C53F568-F2C0-4EB1-82F0-D49766001EE0}" srcOrd="0" destOrd="0" presId="urn:microsoft.com/office/officeart/2018/2/layout/IconVerticalSolidList"/>
    <dgm:cxn modelId="{009B5ABF-DB0E-429B-99B8-602957DA0EE4}" type="presOf" srcId="{FF595D8F-B4D8-49A7-8C0B-103C0F8D54F1}" destId="{567B359A-05AA-4266-AE5E-7D44DC95389B}" srcOrd="0" destOrd="0" presId="urn:microsoft.com/office/officeart/2018/2/layout/IconVerticalSolidList"/>
    <dgm:cxn modelId="{BA7A0193-62FD-44EE-9923-97A84580D5B0}" srcId="{0E70B917-0B2D-42CC-8B90-22117988F9D9}" destId="{290FFA6E-1082-44F4-A2C2-DDEC18991CC0}" srcOrd="3" destOrd="0" parTransId="{38CC81EF-9323-47DF-8C80-EBCC96DB124F}" sibTransId="{249222C1-5AED-45F7-9AF1-977725FFF13E}"/>
    <dgm:cxn modelId="{B0B4D876-031C-4B32-BE7E-CE5F9F7456D9}" type="presOf" srcId="{0E70B917-0B2D-42CC-8B90-22117988F9D9}" destId="{D48A80EE-D715-47B2-A102-F5C03626F362}" srcOrd="0" destOrd="0" presId="urn:microsoft.com/office/officeart/2018/2/layout/IconVerticalSolidList"/>
    <dgm:cxn modelId="{9D9C73F3-7471-4605-A7D5-04B62D057ADB}" srcId="{0E70B917-0B2D-42CC-8B90-22117988F9D9}" destId="{79211D0A-D1B3-4714-9898-BEE981144CD6}" srcOrd="5" destOrd="0" parTransId="{1CB0CB09-245F-475F-AB01-BDBEEC1BD563}" sibTransId="{2B628760-9D76-48D4-90A6-B6243FD34BD8}"/>
    <dgm:cxn modelId="{A2D80ED3-EB84-4BA4-B242-D658DB5B5B7F}" type="presOf" srcId="{79211D0A-D1B3-4714-9898-BEE981144CD6}" destId="{EF482308-48E0-4C44-B03D-6AAE2977C60F}" srcOrd="0" destOrd="0" presId="urn:microsoft.com/office/officeart/2018/2/layout/IconVerticalSolidList"/>
    <dgm:cxn modelId="{43A59C82-796F-4FAA-9C63-7A5FDAB7744D}" type="presParOf" srcId="{D48A80EE-D715-47B2-A102-F5C03626F362}" destId="{97B10675-992B-47D5-9FD3-D1BC766597BC}" srcOrd="0" destOrd="0" presId="urn:microsoft.com/office/officeart/2018/2/layout/IconVerticalSolidList"/>
    <dgm:cxn modelId="{8FFFB788-589A-4916-A6AF-D32EBDDCFD42}" type="presParOf" srcId="{97B10675-992B-47D5-9FD3-D1BC766597BC}" destId="{00219E7C-1083-4231-8174-5C59F4D3780D}" srcOrd="0" destOrd="0" presId="urn:microsoft.com/office/officeart/2018/2/layout/IconVerticalSolidList"/>
    <dgm:cxn modelId="{DB1C6B7B-B4E3-4F2B-99C6-0B9C80C43EC7}" type="presParOf" srcId="{97B10675-992B-47D5-9FD3-D1BC766597BC}" destId="{DDFF0A57-42F3-4A68-AB0D-1D16CB7CDBAA}" srcOrd="1" destOrd="0" presId="urn:microsoft.com/office/officeart/2018/2/layout/IconVerticalSolidList"/>
    <dgm:cxn modelId="{769B9C5C-518F-425F-9CE5-1056F96E0F80}" type="presParOf" srcId="{97B10675-992B-47D5-9FD3-D1BC766597BC}" destId="{ADC08CAB-0D0D-4C29-88CA-78050195AAA6}" srcOrd="2" destOrd="0" presId="urn:microsoft.com/office/officeart/2018/2/layout/IconVerticalSolidList"/>
    <dgm:cxn modelId="{20586198-C9ED-4380-B52E-A3E42934B7D7}" type="presParOf" srcId="{97B10675-992B-47D5-9FD3-D1BC766597BC}" destId="{1B48A175-16D5-41D1-880D-26153A9995E7}" srcOrd="3" destOrd="0" presId="urn:microsoft.com/office/officeart/2018/2/layout/IconVerticalSolidList"/>
    <dgm:cxn modelId="{1B77EA46-502D-49A5-85EB-690765601939}" type="presParOf" srcId="{D48A80EE-D715-47B2-A102-F5C03626F362}" destId="{BE70C010-C9EA-4188-9884-6E96CF568AA0}" srcOrd="1" destOrd="0" presId="urn:microsoft.com/office/officeart/2018/2/layout/IconVerticalSolidList"/>
    <dgm:cxn modelId="{E9BC635C-3691-4AA0-B396-FDC2646585FD}" type="presParOf" srcId="{D48A80EE-D715-47B2-A102-F5C03626F362}" destId="{457414DF-68E1-4177-BDB7-AA382336225B}" srcOrd="2" destOrd="0" presId="urn:microsoft.com/office/officeart/2018/2/layout/IconVerticalSolidList"/>
    <dgm:cxn modelId="{83D4FBCB-72AD-4CCA-B2FB-F7A62917BFE9}" type="presParOf" srcId="{457414DF-68E1-4177-BDB7-AA382336225B}" destId="{9FA7F203-8D5C-4DDC-B18A-06ECB52A0E5A}" srcOrd="0" destOrd="0" presId="urn:microsoft.com/office/officeart/2018/2/layout/IconVerticalSolidList"/>
    <dgm:cxn modelId="{AA5011D7-B675-4A1B-B88B-C0E741412610}" type="presParOf" srcId="{457414DF-68E1-4177-BDB7-AA382336225B}" destId="{DE2F0193-C06C-4443-986C-B23D0EE25F33}" srcOrd="1" destOrd="0" presId="urn:microsoft.com/office/officeart/2018/2/layout/IconVerticalSolidList"/>
    <dgm:cxn modelId="{67EFF6AF-FB1A-4701-BE92-7DD15351B95E}" type="presParOf" srcId="{457414DF-68E1-4177-BDB7-AA382336225B}" destId="{004FDA38-C8F1-4C1C-BEC6-69F3D076DAE2}" srcOrd="2" destOrd="0" presId="urn:microsoft.com/office/officeart/2018/2/layout/IconVerticalSolidList"/>
    <dgm:cxn modelId="{D62E2418-CE86-41A6-B887-28C7F37DB0F9}" type="presParOf" srcId="{457414DF-68E1-4177-BDB7-AA382336225B}" destId="{9C53F568-F2C0-4EB1-82F0-D49766001EE0}" srcOrd="3" destOrd="0" presId="urn:microsoft.com/office/officeart/2018/2/layout/IconVerticalSolidList"/>
    <dgm:cxn modelId="{1BE63284-DD2F-4062-9D22-703A59AE3686}" type="presParOf" srcId="{D48A80EE-D715-47B2-A102-F5C03626F362}" destId="{3563E0F8-3F9C-49FA-9EF2-814DC4A9A92E}" srcOrd="3" destOrd="0" presId="urn:microsoft.com/office/officeart/2018/2/layout/IconVerticalSolidList"/>
    <dgm:cxn modelId="{69320259-C90E-48D7-8F4C-2ACF2573A68E}" type="presParOf" srcId="{D48A80EE-D715-47B2-A102-F5C03626F362}" destId="{51035B31-BFD4-4709-9E94-FBE7527A072B}" srcOrd="4" destOrd="0" presId="urn:microsoft.com/office/officeart/2018/2/layout/IconVerticalSolidList"/>
    <dgm:cxn modelId="{E37E828F-EFB8-4F47-9A0E-7EC27796BCD3}" type="presParOf" srcId="{51035B31-BFD4-4709-9E94-FBE7527A072B}" destId="{F9A1FFA8-762A-4138-8046-A20708A44733}" srcOrd="0" destOrd="0" presId="urn:microsoft.com/office/officeart/2018/2/layout/IconVerticalSolidList"/>
    <dgm:cxn modelId="{FF5EC564-9223-4BA6-91A8-D332F3BB29E5}" type="presParOf" srcId="{51035B31-BFD4-4709-9E94-FBE7527A072B}" destId="{510300E0-0D16-4D8A-9186-8832FA1FF0B6}" srcOrd="1" destOrd="0" presId="urn:microsoft.com/office/officeart/2018/2/layout/IconVerticalSolidList"/>
    <dgm:cxn modelId="{D8DEB728-F146-4FC1-B790-79A7DD46EECA}" type="presParOf" srcId="{51035B31-BFD4-4709-9E94-FBE7527A072B}" destId="{E3FFD003-0970-4E3C-9F84-3CB37DBAFD5C}" srcOrd="2" destOrd="0" presId="urn:microsoft.com/office/officeart/2018/2/layout/IconVerticalSolidList"/>
    <dgm:cxn modelId="{5B8ECDAE-1CA6-4CC9-AEF4-22BB146DAC10}" type="presParOf" srcId="{51035B31-BFD4-4709-9E94-FBE7527A072B}" destId="{567B359A-05AA-4266-AE5E-7D44DC95389B}" srcOrd="3" destOrd="0" presId="urn:microsoft.com/office/officeart/2018/2/layout/IconVerticalSolidList"/>
    <dgm:cxn modelId="{868024F0-C508-407B-BD6F-D4E132B6D68D}" type="presParOf" srcId="{D48A80EE-D715-47B2-A102-F5C03626F362}" destId="{4AEFF903-F221-4FF9-9834-C89F0372E556}" srcOrd="5" destOrd="0" presId="urn:microsoft.com/office/officeart/2018/2/layout/IconVerticalSolidList"/>
    <dgm:cxn modelId="{EA0B24EB-6209-4F83-B68F-D54A2F895B48}" type="presParOf" srcId="{D48A80EE-D715-47B2-A102-F5C03626F362}" destId="{6D7E50D5-9D78-4830-B5AD-918FA29EB1A3}" srcOrd="6" destOrd="0" presId="urn:microsoft.com/office/officeart/2018/2/layout/IconVerticalSolidList"/>
    <dgm:cxn modelId="{DC8B5FC3-A56A-412F-AEBB-B01D09ACC0BE}" type="presParOf" srcId="{6D7E50D5-9D78-4830-B5AD-918FA29EB1A3}" destId="{0DCEBECB-F197-4A8B-ACA0-593E3265C8C3}" srcOrd="0" destOrd="0" presId="urn:microsoft.com/office/officeart/2018/2/layout/IconVerticalSolidList"/>
    <dgm:cxn modelId="{1A651219-3E0B-4E4D-9F36-084FC967BC36}" type="presParOf" srcId="{6D7E50D5-9D78-4830-B5AD-918FA29EB1A3}" destId="{536784F6-EB50-4270-AEC0-1BFF5742E0DC}" srcOrd="1" destOrd="0" presId="urn:microsoft.com/office/officeart/2018/2/layout/IconVerticalSolidList"/>
    <dgm:cxn modelId="{28C9439A-D29A-408C-9AEB-E89760938E47}" type="presParOf" srcId="{6D7E50D5-9D78-4830-B5AD-918FA29EB1A3}" destId="{BDB4FFF2-0247-47BE-ADE3-C667306A4754}" srcOrd="2" destOrd="0" presId="urn:microsoft.com/office/officeart/2018/2/layout/IconVerticalSolidList"/>
    <dgm:cxn modelId="{055409FB-479E-4113-A78E-2143646EEA9E}" type="presParOf" srcId="{6D7E50D5-9D78-4830-B5AD-918FA29EB1A3}" destId="{5C4E281A-A227-441F-BED9-FE9CABD401AA}" srcOrd="3" destOrd="0" presId="urn:microsoft.com/office/officeart/2018/2/layout/IconVerticalSolidList"/>
    <dgm:cxn modelId="{DC837582-A062-42EC-887C-540E4467D9BA}" type="presParOf" srcId="{D48A80EE-D715-47B2-A102-F5C03626F362}" destId="{2DFAD3A4-B318-4DFF-B2E2-1AF3287252B3}" srcOrd="7" destOrd="0" presId="urn:microsoft.com/office/officeart/2018/2/layout/IconVerticalSolidList"/>
    <dgm:cxn modelId="{1AA67991-E7FE-49AA-A942-F523C72BF3CC}" type="presParOf" srcId="{D48A80EE-D715-47B2-A102-F5C03626F362}" destId="{2790445E-D087-47BB-9BA5-24A18485B7FD}" srcOrd="8" destOrd="0" presId="urn:microsoft.com/office/officeart/2018/2/layout/IconVerticalSolidList"/>
    <dgm:cxn modelId="{D282C3B7-18FF-480D-A249-2C9548735B2E}" type="presParOf" srcId="{2790445E-D087-47BB-9BA5-24A18485B7FD}" destId="{BCDAD8F7-2916-4666-AFCA-A72F23FDBC86}" srcOrd="0" destOrd="0" presId="urn:microsoft.com/office/officeart/2018/2/layout/IconVerticalSolidList"/>
    <dgm:cxn modelId="{5C2C4D3C-DD51-4A6E-A499-A726AA0C63C7}" type="presParOf" srcId="{2790445E-D087-47BB-9BA5-24A18485B7FD}" destId="{389F75DF-DBF7-4D17-83F9-A2FE5B5473AB}" srcOrd="1" destOrd="0" presId="urn:microsoft.com/office/officeart/2018/2/layout/IconVerticalSolidList"/>
    <dgm:cxn modelId="{D6E1F774-9389-430E-92D3-6EC46D7F366D}" type="presParOf" srcId="{2790445E-D087-47BB-9BA5-24A18485B7FD}" destId="{8DA3B0F9-3DD5-4348-BC17-6ABF5AB4F4D0}" srcOrd="2" destOrd="0" presId="urn:microsoft.com/office/officeart/2018/2/layout/IconVerticalSolidList"/>
    <dgm:cxn modelId="{EDE8B649-61C3-4059-8C92-276D6A88A5F9}" type="presParOf" srcId="{2790445E-D087-47BB-9BA5-24A18485B7FD}" destId="{E887B164-F541-4C8F-B33A-5D80083D30D0}" srcOrd="3" destOrd="0" presId="urn:microsoft.com/office/officeart/2018/2/layout/IconVerticalSolidList"/>
    <dgm:cxn modelId="{51FEA794-2B30-4743-B88C-A6AD178EBB3B}" type="presParOf" srcId="{D48A80EE-D715-47B2-A102-F5C03626F362}" destId="{7CAC4722-EA16-4BB1-8EEC-DA204C80E6DB}" srcOrd="9" destOrd="0" presId="urn:microsoft.com/office/officeart/2018/2/layout/IconVerticalSolidList"/>
    <dgm:cxn modelId="{00FE0441-B230-4228-B812-036F604B5D47}" type="presParOf" srcId="{D48A80EE-D715-47B2-A102-F5C03626F362}" destId="{59CD6677-937A-4A87-9487-4E26F0AC2338}" srcOrd="10" destOrd="0" presId="urn:microsoft.com/office/officeart/2018/2/layout/IconVerticalSolidList"/>
    <dgm:cxn modelId="{12227F7D-D9D3-4CE9-B6AB-7CDF749FD368}" type="presParOf" srcId="{59CD6677-937A-4A87-9487-4E26F0AC2338}" destId="{1828D5F6-E4A0-4613-9DCF-81117AC38B47}" srcOrd="0" destOrd="0" presId="urn:microsoft.com/office/officeart/2018/2/layout/IconVerticalSolidList"/>
    <dgm:cxn modelId="{BE8F85B2-F212-474B-BC7F-2373A28AB45C}" type="presParOf" srcId="{59CD6677-937A-4A87-9487-4E26F0AC2338}" destId="{52F3FAD1-1407-40EA-AFD5-790496D83BC9}" srcOrd="1" destOrd="0" presId="urn:microsoft.com/office/officeart/2018/2/layout/IconVerticalSolidList"/>
    <dgm:cxn modelId="{9998342D-957F-4024-8062-69D893D7B403}" type="presParOf" srcId="{59CD6677-937A-4A87-9487-4E26F0AC2338}" destId="{5F3D2029-B1CF-4E31-BAB3-5FB1FA2BADEE}" srcOrd="2" destOrd="0" presId="urn:microsoft.com/office/officeart/2018/2/layout/IconVerticalSolidList"/>
    <dgm:cxn modelId="{A3703ADF-B10F-4E0D-BD7B-6D5DD19A00CC}" type="presParOf" srcId="{59CD6677-937A-4A87-9487-4E26F0AC2338}" destId="{EF482308-48E0-4C44-B03D-6AAE2977C60F}" srcOrd="3" destOrd="0" presId="urn:microsoft.com/office/officeart/2018/2/layout/IconVerticalSolidList"/>
    <dgm:cxn modelId="{B0506A23-3D06-4E56-822E-1997B922CA56}" type="presParOf" srcId="{D48A80EE-D715-47B2-A102-F5C03626F362}" destId="{CED0F6CA-9528-4ED6-84AD-0BBBF3DB9B79}" srcOrd="11" destOrd="0" presId="urn:microsoft.com/office/officeart/2018/2/layout/IconVerticalSolidList"/>
    <dgm:cxn modelId="{3F045A98-02C3-4211-A2C8-804BC85D4089}" type="presParOf" srcId="{D48A80EE-D715-47B2-A102-F5C03626F362}" destId="{BEF4B0DA-F6CB-4563-966D-6DA7FFF3BE0A}" srcOrd="12" destOrd="0" presId="urn:microsoft.com/office/officeart/2018/2/layout/IconVerticalSolidList"/>
    <dgm:cxn modelId="{F1B0714D-32CF-4357-A019-D8EB68FF3D56}" type="presParOf" srcId="{BEF4B0DA-F6CB-4563-966D-6DA7FFF3BE0A}" destId="{72C44BB0-5C4B-419C-BF74-34942B8F0FF0}" srcOrd="0" destOrd="0" presId="urn:microsoft.com/office/officeart/2018/2/layout/IconVerticalSolidList"/>
    <dgm:cxn modelId="{77736C37-F562-48D8-ACA5-31C2F1BB1A94}" type="presParOf" srcId="{BEF4B0DA-F6CB-4563-966D-6DA7FFF3BE0A}" destId="{09BEBB02-4B4F-487E-B401-3F99009C08FB}" srcOrd="1" destOrd="0" presId="urn:microsoft.com/office/officeart/2018/2/layout/IconVerticalSolidList"/>
    <dgm:cxn modelId="{00CF3B47-056C-4C8A-9394-D1B9989BC2E8}" type="presParOf" srcId="{BEF4B0DA-F6CB-4563-966D-6DA7FFF3BE0A}" destId="{3A86706E-5199-46ED-AB05-E48E337A51D8}" srcOrd="2" destOrd="0" presId="urn:microsoft.com/office/officeart/2018/2/layout/IconVerticalSolidList"/>
    <dgm:cxn modelId="{474E3892-18BC-4E04-9046-3CD016D2A1FE}" type="presParOf" srcId="{BEF4B0DA-F6CB-4563-966D-6DA7FFF3BE0A}" destId="{27307BCA-D96B-42FD-BBB1-C13C8F52E36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22545E-C767-4B53-A18D-9880CDF5B86F}"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9FE31AD1-D33B-4B08-83D8-3974ABC28B22}">
      <dgm:prSet custT="1"/>
      <dgm:spPr/>
      <dgm:t>
        <a:bodyPr/>
        <a:lstStyle/>
        <a:p>
          <a:r>
            <a:rPr lang="en-US" sz="2400" b="1" dirty="0"/>
            <a:t>At least one copy of your utility bill for each facility/location, a year is preferred.</a:t>
          </a:r>
          <a:endParaRPr lang="en-US" sz="2400" dirty="0"/>
        </a:p>
      </dgm:t>
    </dgm:pt>
    <dgm:pt modelId="{077BB93C-6563-473A-B260-6CDE7D252D2B}" type="parTrans" cxnId="{AAEE8B2D-2CE2-492D-B71C-709138AFC84E}">
      <dgm:prSet/>
      <dgm:spPr/>
      <dgm:t>
        <a:bodyPr/>
        <a:lstStyle/>
        <a:p>
          <a:endParaRPr lang="en-US" sz="2400"/>
        </a:p>
      </dgm:t>
    </dgm:pt>
    <dgm:pt modelId="{736884C4-30C2-4E65-B33A-DE1BCC32383F}" type="sibTrans" cxnId="{AAEE8B2D-2CE2-492D-B71C-709138AFC84E}">
      <dgm:prSet/>
      <dgm:spPr/>
      <dgm:t>
        <a:bodyPr/>
        <a:lstStyle/>
        <a:p>
          <a:endParaRPr lang="en-US" sz="2400"/>
        </a:p>
      </dgm:t>
    </dgm:pt>
    <dgm:pt modelId="{0A12923C-242E-45FF-8187-EF72E5736D95}">
      <dgm:prSet custT="1"/>
      <dgm:spPr/>
      <dgm:t>
        <a:bodyPr/>
        <a:lstStyle/>
        <a:p>
          <a:r>
            <a:rPr lang="en-US" sz="2400" b="1" dirty="0"/>
            <a:t>An hour or two (depending on the size of the facility and the number of locations, lift stations, pumping stations etc.) for someone to escort me around to gather data points and photographs of name plates.</a:t>
          </a:r>
          <a:endParaRPr lang="en-US" sz="2400" dirty="0"/>
        </a:p>
      </dgm:t>
    </dgm:pt>
    <dgm:pt modelId="{3C632C3A-842A-4C04-8E34-C13EDB7B9B89}" type="parTrans" cxnId="{E5CEC65D-A383-4EFA-A6DC-F8FBF3E3528F}">
      <dgm:prSet/>
      <dgm:spPr/>
      <dgm:t>
        <a:bodyPr/>
        <a:lstStyle/>
        <a:p>
          <a:endParaRPr lang="en-US" sz="2400"/>
        </a:p>
      </dgm:t>
    </dgm:pt>
    <dgm:pt modelId="{0423C261-1A1D-4A23-869C-C10555ED0819}" type="sibTrans" cxnId="{E5CEC65D-A383-4EFA-A6DC-F8FBF3E3528F}">
      <dgm:prSet/>
      <dgm:spPr/>
      <dgm:t>
        <a:bodyPr/>
        <a:lstStyle/>
        <a:p>
          <a:endParaRPr lang="en-US" sz="2400"/>
        </a:p>
      </dgm:t>
    </dgm:pt>
    <dgm:pt modelId="{FA48B261-F1A4-4178-97F9-029EF625278C}">
      <dgm:prSet custT="1"/>
      <dgm:spPr/>
      <dgm:t>
        <a:bodyPr/>
        <a:lstStyle/>
        <a:p>
          <a:r>
            <a:rPr lang="en-US" sz="2400" b="1" dirty="0"/>
            <a:t>Knowledge of what the electrical conditions are at certain pieces of equipment, such as voltage, phase conditions and run times.</a:t>
          </a:r>
          <a:endParaRPr lang="en-US" sz="2400" dirty="0"/>
        </a:p>
      </dgm:t>
    </dgm:pt>
    <dgm:pt modelId="{2C1921D5-AE3A-49FE-8112-9E785E08C666}" type="parTrans" cxnId="{FF7029DE-98C0-4DFA-B356-FEDD2E5E06AB}">
      <dgm:prSet/>
      <dgm:spPr/>
      <dgm:t>
        <a:bodyPr/>
        <a:lstStyle/>
        <a:p>
          <a:endParaRPr lang="en-US" sz="2400"/>
        </a:p>
      </dgm:t>
    </dgm:pt>
    <dgm:pt modelId="{FC4BB2F6-B6B0-4517-B4FD-CB21B4BFF2F1}" type="sibTrans" cxnId="{FF7029DE-98C0-4DFA-B356-FEDD2E5E06AB}">
      <dgm:prSet/>
      <dgm:spPr/>
      <dgm:t>
        <a:bodyPr/>
        <a:lstStyle/>
        <a:p>
          <a:endParaRPr lang="en-US" sz="2400"/>
        </a:p>
      </dgm:t>
    </dgm:pt>
    <dgm:pt modelId="{7A16C2CD-9A63-4256-97FF-B00B0A267BBC}">
      <dgm:prSet custT="1"/>
      <dgm:spPr/>
      <dgm:t>
        <a:bodyPr/>
        <a:lstStyle/>
        <a:p>
          <a:r>
            <a:rPr lang="en-US" sz="2400" b="1"/>
            <a:t>Explanation of your process, particularly high energy consuming items.</a:t>
          </a:r>
          <a:endParaRPr lang="en-US" sz="2400" dirty="0"/>
        </a:p>
      </dgm:t>
    </dgm:pt>
    <dgm:pt modelId="{FF3F3A17-CE76-44D0-BC61-54BE10FA20C3}" type="parTrans" cxnId="{E53D1A8E-DB08-414D-A28B-A459FD787714}">
      <dgm:prSet/>
      <dgm:spPr/>
      <dgm:t>
        <a:bodyPr/>
        <a:lstStyle/>
        <a:p>
          <a:endParaRPr lang="en-US" sz="2400"/>
        </a:p>
      </dgm:t>
    </dgm:pt>
    <dgm:pt modelId="{65C129E5-D89A-4171-9DEC-832742B6D24A}" type="sibTrans" cxnId="{E53D1A8E-DB08-414D-A28B-A459FD787714}">
      <dgm:prSet/>
      <dgm:spPr/>
      <dgm:t>
        <a:bodyPr/>
        <a:lstStyle/>
        <a:p>
          <a:endParaRPr lang="en-US" sz="2400"/>
        </a:p>
      </dgm:t>
    </dgm:pt>
    <dgm:pt modelId="{5460EC92-24F9-45E9-9818-14CAF7920EAC}" type="pres">
      <dgm:prSet presAssocID="{E622545E-C767-4B53-A18D-9880CDF5B86F}" presName="outerComposite" presStyleCnt="0">
        <dgm:presLayoutVars>
          <dgm:chMax val="5"/>
          <dgm:dir/>
          <dgm:resizeHandles val="exact"/>
        </dgm:presLayoutVars>
      </dgm:prSet>
      <dgm:spPr/>
      <dgm:t>
        <a:bodyPr/>
        <a:lstStyle/>
        <a:p>
          <a:endParaRPr lang="en-US"/>
        </a:p>
      </dgm:t>
    </dgm:pt>
    <dgm:pt modelId="{CEDE2CB0-C422-40AA-A7EF-51C37EB20595}" type="pres">
      <dgm:prSet presAssocID="{E622545E-C767-4B53-A18D-9880CDF5B86F}" presName="dummyMaxCanvas" presStyleCnt="0">
        <dgm:presLayoutVars/>
      </dgm:prSet>
      <dgm:spPr/>
    </dgm:pt>
    <dgm:pt modelId="{877EBD84-4C86-4770-87D5-10DA47992BB3}" type="pres">
      <dgm:prSet presAssocID="{E622545E-C767-4B53-A18D-9880CDF5B86F}" presName="FourNodes_1" presStyleLbl="node1" presStyleIdx="0" presStyleCnt="4">
        <dgm:presLayoutVars>
          <dgm:bulletEnabled val="1"/>
        </dgm:presLayoutVars>
      </dgm:prSet>
      <dgm:spPr/>
      <dgm:t>
        <a:bodyPr/>
        <a:lstStyle/>
        <a:p>
          <a:endParaRPr lang="en-US"/>
        </a:p>
      </dgm:t>
    </dgm:pt>
    <dgm:pt modelId="{4AA4CE81-0E4A-4A38-9594-E7C6391624AD}" type="pres">
      <dgm:prSet presAssocID="{E622545E-C767-4B53-A18D-9880CDF5B86F}" presName="FourNodes_2" presStyleLbl="node1" presStyleIdx="1" presStyleCnt="4" custScaleY="156540" custLinFactNeighborX="-248" custLinFactNeighborY="5754">
        <dgm:presLayoutVars>
          <dgm:bulletEnabled val="1"/>
        </dgm:presLayoutVars>
      </dgm:prSet>
      <dgm:spPr/>
      <dgm:t>
        <a:bodyPr/>
        <a:lstStyle/>
        <a:p>
          <a:endParaRPr lang="en-US"/>
        </a:p>
      </dgm:t>
    </dgm:pt>
    <dgm:pt modelId="{89D6887F-088F-4E2B-A852-A7E0CF1E87A2}" type="pres">
      <dgm:prSet presAssocID="{E622545E-C767-4B53-A18D-9880CDF5B86F}" presName="FourNodes_3" presStyleLbl="node1" presStyleIdx="2" presStyleCnt="4" custLinFactNeighborX="248" custLinFactNeighborY="17261">
        <dgm:presLayoutVars>
          <dgm:bulletEnabled val="1"/>
        </dgm:presLayoutVars>
      </dgm:prSet>
      <dgm:spPr/>
      <dgm:t>
        <a:bodyPr/>
        <a:lstStyle/>
        <a:p>
          <a:endParaRPr lang="en-US"/>
        </a:p>
      </dgm:t>
    </dgm:pt>
    <dgm:pt modelId="{6A07AFDB-7963-4EB2-9AD7-79A5C9A9E310}" type="pres">
      <dgm:prSet presAssocID="{E622545E-C767-4B53-A18D-9880CDF5B86F}" presName="FourNodes_4" presStyleLbl="node1" presStyleIdx="3" presStyleCnt="4">
        <dgm:presLayoutVars>
          <dgm:bulletEnabled val="1"/>
        </dgm:presLayoutVars>
      </dgm:prSet>
      <dgm:spPr/>
      <dgm:t>
        <a:bodyPr/>
        <a:lstStyle/>
        <a:p>
          <a:endParaRPr lang="en-US"/>
        </a:p>
      </dgm:t>
    </dgm:pt>
    <dgm:pt modelId="{13BACD86-9ACD-471B-8DB4-D66EEF72061B}" type="pres">
      <dgm:prSet presAssocID="{E622545E-C767-4B53-A18D-9880CDF5B86F}" presName="FourConn_1-2" presStyleLbl="fgAccFollowNode1" presStyleIdx="0" presStyleCnt="3">
        <dgm:presLayoutVars>
          <dgm:bulletEnabled val="1"/>
        </dgm:presLayoutVars>
      </dgm:prSet>
      <dgm:spPr/>
      <dgm:t>
        <a:bodyPr/>
        <a:lstStyle/>
        <a:p>
          <a:endParaRPr lang="en-US"/>
        </a:p>
      </dgm:t>
    </dgm:pt>
    <dgm:pt modelId="{4F1053E4-270D-4611-AAA6-28FE7ABAC4B1}" type="pres">
      <dgm:prSet presAssocID="{E622545E-C767-4B53-A18D-9880CDF5B86F}" presName="FourConn_2-3" presStyleLbl="fgAccFollowNode1" presStyleIdx="1" presStyleCnt="3">
        <dgm:presLayoutVars>
          <dgm:bulletEnabled val="1"/>
        </dgm:presLayoutVars>
      </dgm:prSet>
      <dgm:spPr/>
      <dgm:t>
        <a:bodyPr/>
        <a:lstStyle/>
        <a:p>
          <a:endParaRPr lang="en-US"/>
        </a:p>
      </dgm:t>
    </dgm:pt>
    <dgm:pt modelId="{D56EE777-13DA-40D7-A4BA-EFE765C8A21B}" type="pres">
      <dgm:prSet presAssocID="{E622545E-C767-4B53-A18D-9880CDF5B86F}" presName="FourConn_3-4" presStyleLbl="fgAccFollowNode1" presStyleIdx="2" presStyleCnt="3">
        <dgm:presLayoutVars>
          <dgm:bulletEnabled val="1"/>
        </dgm:presLayoutVars>
      </dgm:prSet>
      <dgm:spPr/>
      <dgm:t>
        <a:bodyPr/>
        <a:lstStyle/>
        <a:p>
          <a:endParaRPr lang="en-US"/>
        </a:p>
      </dgm:t>
    </dgm:pt>
    <dgm:pt modelId="{B5563540-65E6-4453-A798-56FAFE52A1E6}" type="pres">
      <dgm:prSet presAssocID="{E622545E-C767-4B53-A18D-9880CDF5B86F}" presName="FourNodes_1_text" presStyleLbl="node1" presStyleIdx="3" presStyleCnt="4">
        <dgm:presLayoutVars>
          <dgm:bulletEnabled val="1"/>
        </dgm:presLayoutVars>
      </dgm:prSet>
      <dgm:spPr/>
      <dgm:t>
        <a:bodyPr/>
        <a:lstStyle/>
        <a:p>
          <a:endParaRPr lang="en-US"/>
        </a:p>
      </dgm:t>
    </dgm:pt>
    <dgm:pt modelId="{B1207565-177E-4C34-B417-01D9A5FA570B}" type="pres">
      <dgm:prSet presAssocID="{E622545E-C767-4B53-A18D-9880CDF5B86F}" presName="FourNodes_2_text" presStyleLbl="node1" presStyleIdx="3" presStyleCnt="4">
        <dgm:presLayoutVars>
          <dgm:bulletEnabled val="1"/>
        </dgm:presLayoutVars>
      </dgm:prSet>
      <dgm:spPr/>
      <dgm:t>
        <a:bodyPr/>
        <a:lstStyle/>
        <a:p>
          <a:endParaRPr lang="en-US"/>
        </a:p>
      </dgm:t>
    </dgm:pt>
    <dgm:pt modelId="{F281FFEA-EB37-47E7-9FD0-9B5885D1532D}" type="pres">
      <dgm:prSet presAssocID="{E622545E-C767-4B53-A18D-9880CDF5B86F}" presName="FourNodes_3_text" presStyleLbl="node1" presStyleIdx="3" presStyleCnt="4">
        <dgm:presLayoutVars>
          <dgm:bulletEnabled val="1"/>
        </dgm:presLayoutVars>
      </dgm:prSet>
      <dgm:spPr/>
      <dgm:t>
        <a:bodyPr/>
        <a:lstStyle/>
        <a:p>
          <a:endParaRPr lang="en-US"/>
        </a:p>
      </dgm:t>
    </dgm:pt>
    <dgm:pt modelId="{FEA3C1F8-7009-46FB-BD64-2E33FF822E5D}" type="pres">
      <dgm:prSet presAssocID="{E622545E-C767-4B53-A18D-9880CDF5B86F}" presName="FourNodes_4_text" presStyleLbl="node1" presStyleIdx="3" presStyleCnt="4">
        <dgm:presLayoutVars>
          <dgm:bulletEnabled val="1"/>
        </dgm:presLayoutVars>
      </dgm:prSet>
      <dgm:spPr/>
      <dgm:t>
        <a:bodyPr/>
        <a:lstStyle/>
        <a:p>
          <a:endParaRPr lang="en-US"/>
        </a:p>
      </dgm:t>
    </dgm:pt>
  </dgm:ptLst>
  <dgm:cxnLst>
    <dgm:cxn modelId="{891FEA42-5717-4BFC-B055-66248BF69972}" type="presOf" srcId="{9FE31AD1-D33B-4B08-83D8-3974ABC28B22}" destId="{B5563540-65E6-4453-A798-56FAFE52A1E6}" srcOrd="1" destOrd="0" presId="urn:microsoft.com/office/officeart/2005/8/layout/vProcess5"/>
    <dgm:cxn modelId="{CC10AF1C-AAAA-45B1-BFF5-39C605E3C9F2}" type="presOf" srcId="{7A16C2CD-9A63-4256-97FF-B00B0A267BBC}" destId="{FEA3C1F8-7009-46FB-BD64-2E33FF822E5D}" srcOrd="1" destOrd="0" presId="urn:microsoft.com/office/officeart/2005/8/layout/vProcess5"/>
    <dgm:cxn modelId="{AAEE8B2D-2CE2-492D-B71C-709138AFC84E}" srcId="{E622545E-C767-4B53-A18D-9880CDF5B86F}" destId="{9FE31AD1-D33B-4B08-83D8-3974ABC28B22}" srcOrd="0" destOrd="0" parTransId="{077BB93C-6563-473A-B260-6CDE7D252D2B}" sibTransId="{736884C4-30C2-4E65-B33A-DE1BCC32383F}"/>
    <dgm:cxn modelId="{E53D1A8E-DB08-414D-A28B-A459FD787714}" srcId="{E622545E-C767-4B53-A18D-9880CDF5B86F}" destId="{7A16C2CD-9A63-4256-97FF-B00B0A267BBC}" srcOrd="3" destOrd="0" parTransId="{FF3F3A17-CE76-44D0-BC61-54BE10FA20C3}" sibTransId="{65C129E5-D89A-4171-9DEC-832742B6D24A}"/>
    <dgm:cxn modelId="{040A55D5-43F1-470B-AF6D-11130C48502F}" type="presOf" srcId="{FA48B261-F1A4-4178-97F9-029EF625278C}" destId="{89D6887F-088F-4E2B-A852-A7E0CF1E87A2}" srcOrd="0" destOrd="0" presId="urn:microsoft.com/office/officeart/2005/8/layout/vProcess5"/>
    <dgm:cxn modelId="{C7D0BD47-EDF5-4CB4-AC72-0579FA166A30}" type="presOf" srcId="{9FE31AD1-D33B-4B08-83D8-3974ABC28B22}" destId="{877EBD84-4C86-4770-87D5-10DA47992BB3}" srcOrd="0" destOrd="0" presId="urn:microsoft.com/office/officeart/2005/8/layout/vProcess5"/>
    <dgm:cxn modelId="{FF7029DE-98C0-4DFA-B356-FEDD2E5E06AB}" srcId="{E622545E-C767-4B53-A18D-9880CDF5B86F}" destId="{FA48B261-F1A4-4178-97F9-029EF625278C}" srcOrd="2" destOrd="0" parTransId="{2C1921D5-AE3A-49FE-8112-9E785E08C666}" sibTransId="{FC4BB2F6-B6B0-4517-B4FD-CB21B4BFF2F1}"/>
    <dgm:cxn modelId="{D4F526A5-E984-48BB-ADA9-B13A6ED3DE4F}" type="presOf" srcId="{FC4BB2F6-B6B0-4517-B4FD-CB21B4BFF2F1}" destId="{D56EE777-13DA-40D7-A4BA-EFE765C8A21B}" srcOrd="0" destOrd="0" presId="urn:microsoft.com/office/officeart/2005/8/layout/vProcess5"/>
    <dgm:cxn modelId="{F1F267C6-A128-46D3-A35F-3CA42527FF4A}" type="presOf" srcId="{0423C261-1A1D-4A23-869C-C10555ED0819}" destId="{4F1053E4-270D-4611-AAA6-28FE7ABAC4B1}" srcOrd="0" destOrd="0" presId="urn:microsoft.com/office/officeart/2005/8/layout/vProcess5"/>
    <dgm:cxn modelId="{E5CEC65D-A383-4EFA-A6DC-F8FBF3E3528F}" srcId="{E622545E-C767-4B53-A18D-9880CDF5B86F}" destId="{0A12923C-242E-45FF-8187-EF72E5736D95}" srcOrd="1" destOrd="0" parTransId="{3C632C3A-842A-4C04-8E34-C13EDB7B9B89}" sibTransId="{0423C261-1A1D-4A23-869C-C10555ED0819}"/>
    <dgm:cxn modelId="{DF31DC4B-9B43-44E9-8697-EC9904A26FAA}" type="presOf" srcId="{0A12923C-242E-45FF-8187-EF72E5736D95}" destId="{B1207565-177E-4C34-B417-01D9A5FA570B}" srcOrd="1" destOrd="0" presId="urn:microsoft.com/office/officeart/2005/8/layout/vProcess5"/>
    <dgm:cxn modelId="{24F4327D-571F-48A5-9B10-FFBDECDF430C}" type="presOf" srcId="{736884C4-30C2-4E65-B33A-DE1BCC32383F}" destId="{13BACD86-9ACD-471B-8DB4-D66EEF72061B}" srcOrd="0" destOrd="0" presId="urn:microsoft.com/office/officeart/2005/8/layout/vProcess5"/>
    <dgm:cxn modelId="{19759690-1541-4BFF-8732-2DEA385A11A2}" type="presOf" srcId="{FA48B261-F1A4-4178-97F9-029EF625278C}" destId="{F281FFEA-EB37-47E7-9FD0-9B5885D1532D}" srcOrd="1" destOrd="0" presId="urn:microsoft.com/office/officeart/2005/8/layout/vProcess5"/>
    <dgm:cxn modelId="{9A4AFCB6-53D6-49A7-A74A-C15547DCFEE5}" type="presOf" srcId="{E622545E-C767-4B53-A18D-9880CDF5B86F}" destId="{5460EC92-24F9-45E9-9818-14CAF7920EAC}" srcOrd="0" destOrd="0" presId="urn:microsoft.com/office/officeart/2005/8/layout/vProcess5"/>
    <dgm:cxn modelId="{C9407A80-1589-4130-817B-A83333472A59}" type="presOf" srcId="{0A12923C-242E-45FF-8187-EF72E5736D95}" destId="{4AA4CE81-0E4A-4A38-9594-E7C6391624AD}" srcOrd="0" destOrd="0" presId="urn:microsoft.com/office/officeart/2005/8/layout/vProcess5"/>
    <dgm:cxn modelId="{53E2D83D-54B6-4DC2-A84D-D39D518512CC}" type="presOf" srcId="{7A16C2CD-9A63-4256-97FF-B00B0A267BBC}" destId="{6A07AFDB-7963-4EB2-9AD7-79A5C9A9E310}" srcOrd="0" destOrd="0" presId="urn:microsoft.com/office/officeart/2005/8/layout/vProcess5"/>
    <dgm:cxn modelId="{33B00018-87E1-4D00-8F1E-D56B8A23B2A9}" type="presParOf" srcId="{5460EC92-24F9-45E9-9818-14CAF7920EAC}" destId="{CEDE2CB0-C422-40AA-A7EF-51C37EB20595}" srcOrd="0" destOrd="0" presId="urn:microsoft.com/office/officeart/2005/8/layout/vProcess5"/>
    <dgm:cxn modelId="{51447552-8A3F-439C-9798-55A95BF49859}" type="presParOf" srcId="{5460EC92-24F9-45E9-9818-14CAF7920EAC}" destId="{877EBD84-4C86-4770-87D5-10DA47992BB3}" srcOrd="1" destOrd="0" presId="urn:microsoft.com/office/officeart/2005/8/layout/vProcess5"/>
    <dgm:cxn modelId="{7A080EFD-69B5-4D3E-A607-54E8240644EA}" type="presParOf" srcId="{5460EC92-24F9-45E9-9818-14CAF7920EAC}" destId="{4AA4CE81-0E4A-4A38-9594-E7C6391624AD}" srcOrd="2" destOrd="0" presId="urn:microsoft.com/office/officeart/2005/8/layout/vProcess5"/>
    <dgm:cxn modelId="{0ADD9F1C-1813-4F07-AF4A-FC523557920D}" type="presParOf" srcId="{5460EC92-24F9-45E9-9818-14CAF7920EAC}" destId="{89D6887F-088F-4E2B-A852-A7E0CF1E87A2}" srcOrd="3" destOrd="0" presId="urn:microsoft.com/office/officeart/2005/8/layout/vProcess5"/>
    <dgm:cxn modelId="{A99E8F7A-4AAC-4344-A8D0-1C8B9EE0952D}" type="presParOf" srcId="{5460EC92-24F9-45E9-9818-14CAF7920EAC}" destId="{6A07AFDB-7963-4EB2-9AD7-79A5C9A9E310}" srcOrd="4" destOrd="0" presId="urn:microsoft.com/office/officeart/2005/8/layout/vProcess5"/>
    <dgm:cxn modelId="{044DDE10-A7A6-44DC-981C-1C5506FAEA5E}" type="presParOf" srcId="{5460EC92-24F9-45E9-9818-14CAF7920EAC}" destId="{13BACD86-9ACD-471B-8DB4-D66EEF72061B}" srcOrd="5" destOrd="0" presId="urn:microsoft.com/office/officeart/2005/8/layout/vProcess5"/>
    <dgm:cxn modelId="{E8EEA04D-3E3C-45BB-ABE4-805B3D24C828}" type="presParOf" srcId="{5460EC92-24F9-45E9-9818-14CAF7920EAC}" destId="{4F1053E4-270D-4611-AAA6-28FE7ABAC4B1}" srcOrd="6" destOrd="0" presId="urn:microsoft.com/office/officeart/2005/8/layout/vProcess5"/>
    <dgm:cxn modelId="{F4D756ED-A516-437B-9CAF-E401DCA9F576}" type="presParOf" srcId="{5460EC92-24F9-45E9-9818-14CAF7920EAC}" destId="{D56EE777-13DA-40D7-A4BA-EFE765C8A21B}" srcOrd="7" destOrd="0" presId="urn:microsoft.com/office/officeart/2005/8/layout/vProcess5"/>
    <dgm:cxn modelId="{32AAEEE4-74C6-4B73-BD0D-CBF7FC72055D}" type="presParOf" srcId="{5460EC92-24F9-45E9-9818-14CAF7920EAC}" destId="{B5563540-65E6-4453-A798-56FAFE52A1E6}" srcOrd="8" destOrd="0" presId="urn:microsoft.com/office/officeart/2005/8/layout/vProcess5"/>
    <dgm:cxn modelId="{8A8DA031-0580-47D6-B4A5-A94DAD57F10F}" type="presParOf" srcId="{5460EC92-24F9-45E9-9818-14CAF7920EAC}" destId="{B1207565-177E-4C34-B417-01D9A5FA570B}" srcOrd="9" destOrd="0" presId="urn:microsoft.com/office/officeart/2005/8/layout/vProcess5"/>
    <dgm:cxn modelId="{8D3E779D-1FC9-4D36-99B6-EF16CA8BBCB5}" type="presParOf" srcId="{5460EC92-24F9-45E9-9818-14CAF7920EAC}" destId="{F281FFEA-EB37-47E7-9FD0-9B5885D1532D}" srcOrd="10" destOrd="0" presId="urn:microsoft.com/office/officeart/2005/8/layout/vProcess5"/>
    <dgm:cxn modelId="{758C9783-2F5C-4159-8837-A1B29DC3E6B5}" type="presParOf" srcId="{5460EC92-24F9-45E9-9818-14CAF7920EAC}" destId="{FEA3C1F8-7009-46FB-BD64-2E33FF822E5D}"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BE7ECC-A836-4943-9E49-A691BBEA755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EA1AAB5-638A-4793-90F7-55FD0768E53A}">
      <dgm:prSet/>
      <dgm:spPr/>
      <dgm:t>
        <a:bodyPr/>
        <a:lstStyle/>
        <a:p>
          <a:r>
            <a:rPr lang="en-US" b="1" baseline="0"/>
            <a:t>Premium efficiency motors</a:t>
          </a:r>
          <a:endParaRPr lang="en-US"/>
        </a:p>
      </dgm:t>
    </dgm:pt>
    <dgm:pt modelId="{470EF5C4-3E2B-49C3-9A7C-B1DED5751BD8}" type="parTrans" cxnId="{C96637BA-7925-46CE-B4E4-70F588153AC3}">
      <dgm:prSet/>
      <dgm:spPr/>
      <dgm:t>
        <a:bodyPr/>
        <a:lstStyle/>
        <a:p>
          <a:endParaRPr lang="en-US"/>
        </a:p>
      </dgm:t>
    </dgm:pt>
    <dgm:pt modelId="{EF2B34A6-C16B-4295-9996-9853EB0DCBBF}" type="sibTrans" cxnId="{C96637BA-7925-46CE-B4E4-70F588153AC3}">
      <dgm:prSet/>
      <dgm:spPr/>
      <dgm:t>
        <a:bodyPr/>
        <a:lstStyle/>
        <a:p>
          <a:endParaRPr lang="en-US"/>
        </a:p>
      </dgm:t>
    </dgm:pt>
    <dgm:pt modelId="{9A9F64FC-B3E6-4F00-8689-8F1B5B75AFE3}">
      <dgm:prSet/>
      <dgm:spPr/>
      <dgm:t>
        <a:bodyPr/>
        <a:lstStyle/>
        <a:p>
          <a:r>
            <a:rPr lang="en-US" b="1" baseline="0"/>
            <a:t>Variable frequency drives (VFD)</a:t>
          </a:r>
          <a:endParaRPr lang="en-US"/>
        </a:p>
      </dgm:t>
    </dgm:pt>
    <dgm:pt modelId="{87E186C8-2781-45D9-B7A6-7A911A860A2E}" type="parTrans" cxnId="{0510A8B8-83C9-4360-99B2-E5C3915A2A3D}">
      <dgm:prSet/>
      <dgm:spPr/>
      <dgm:t>
        <a:bodyPr/>
        <a:lstStyle/>
        <a:p>
          <a:endParaRPr lang="en-US"/>
        </a:p>
      </dgm:t>
    </dgm:pt>
    <dgm:pt modelId="{842C017F-40D5-49CF-A79F-7B27D00EB03D}" type="sibTrans" cxnId="{0510A8B8-83C9-4360-99B2-E5C3915A2A3D}">
      <dgm:prSet/>
      <dgm:spPr/>
      <dgm:t>
        <a:bodyPr/>
        <a:lstStyle/>
        <a:p>
          <a:endParaRPr lang="en-US"/>
        </a:p>
      </dgm:t>
    </dgm:pt>
    <dgm:pt modelId="{96D6E3FA-6EAF-4DCE-8524-54A36D94CAF6}">
      <dgm:prSet/>
      <dgm:spPr/>
      <dgm:t>
        <a:bodyPr/>
        <a:lstStyle/>
        <a:p>
          <a:r>
            <a:rPr lang="en-US" b="1" baseline="0"/>
            <a:t>Off-peak hours/peak hours</a:t>
          </a:r>
          <a:endParaRPr lang="en-US"/>
        </a:p>
      </dgm:t>
    </dgm:pt>
    <dgm:pt modelId="{1294B1AB-2C13-421E-BE90-52F17835A2AD}" type="parTrans" cxnId="{6DE81F2F-6585-48B1-AC8C-01521679A56D}">
      <dgm:prSet/>
      <dgm:spPr/>
      <dgm:t>
        <a:bodyPr/>
        <a:lstStyle/>
        <a:p>
          <a:endParaRPr lang="en-US"/>
        </a:p>
      </dgm:t>
    </dgm:pt>
    <dgm:pt modelId="{E0237B23-3FB9-42FD-8B44-45F38CF26709}" type="sibTrans" cxnId="{6DE81F2F-6585-48B1-AC8C-01521679A56D}">
      <dgm:prSet/>
      <dgm:spPr/>
      <dgm:t>
        <a:bodyPr/>
        <a:lstStyle/>
        <a:p>
          <a:endParaRPr lang="en-US"/>
        </a:p>
      </dgm:t>
    </dgm:pt>
    <dgm:pt modelId="{A4E2C468-C105-4DCD-8295-103F04546197}">
      <dgm:prSet/>
      <dgm:spPr/>
      <dgm:t>
        <a:bodyPr/>
        <a:lstStyle/>
        <a:p>
          <a:r>
            <a:rPr lang="en-US" b="1" baseline="0" dirty="0"/>
            <a:t>Demand charges</a:t>
          </a:r>
          <a:endParaRPr lang="en-US" dirty="0"/>
        </a:p>
      </dgm:t>
    </dgm:pt>
    <dgm:pt modelId="{C4793B9C-6676-49F4-8F3B-905E00B1E2A6}" type="parTrans" cxnId="{9D2CB689-D920-4297-9AF2-1794A38AFD35}">
      <dgm:prSet/>
      <dgm:spPr/>
      <dgm:t>
        <a:bodyPr/>
        <a:lstStyle/>
        <a:p>
          <a:endParaRPr lang="en-US"/>
        </a:p>
      </dgm:t>
    </dgm:pt>
    <dgm:pt modelId="{24DE6D22-01A7-4D12-94CB-18A0A625D021}" type="sibTrans" cxnId="{9D2CB689-D920-4297-9AF2-1794A38AFD35}">
      <dgm:prSet/>
      <dgm:spPr/>
      <dgm:t>
        <a:bodyPr/>
        <a:lstStyle/>
        <a:p>
          <a:endParaRPr lang="en-US"/>
        </a:p>
      </dgm:t>
    </dgm:pt>
    <dgm:pt modelId="{65AAA421-7EFC-4182-981C-85C166258167}">
      <dgm:prSet/>
      <dgm:spPr/>
      <dgm:t>
        <a:bodyPr/>
        <a:lstStyle/>
        <a:p>
          <a:r>
            <a:rPr lang="en-US" b="1" dirty="0"/>
            <a:t>Evaluate treatment processes for efficiency</a:t>
          </a:r>
        </a:p>
      </dgm:t>
    </dgm:pt>
    <dgm:pt modelId="{1BEBDBB2-3CD8-428A-81AD-6D06F63F532C}" type="parTrans" cxnId="{0D7D05E2-346F-4C33-8D62-732579860A9D}">
      <dgm:prSet/>
      <dgm:spPr/>
      <dgm:t>
        <a:bodyPr/>
        <a:lstStyle/>
        <a:p>
          <a:endParaRPr lang="en-US"/>
        </a:p>
      </dgm:t>
    </dgm:pt>
    <dgm:pt modelId="{932D9D0E-DB0C-481A-AD21-B0A3FE99CA89}" type="sibTrans" cxnId="{0D7D05E2-346F-4C33-8D62-732579860A9D}">
      <dgm:prSet/>
      <dgm:spPr/>
      <dgm:t>
        <a:bodyPr/>
        <a:lstStyle/>
        <a:p>
          <a:endParaRPr lang="en-US"/>
        </a:p>
      </dgm:t>
    </dgm:pt>
    <dgm:pt modelId="{84F1AF14-E510-453C-B961-F3243F7B3229}">
      <dgm:prSet/>
      <dgm:spPr/>
      <dgm:t>
        <a:bodyPr/>
        <a:lstStyle/>
        <a:p>
          <a:r>
            <a:rPr lang="en-US" b="1" baseline="0" dirty="0"/>
            <a:t>Climate Control/ HVAC</a:t>
          </a:r>
          <a:endParaRPr lang="en-US" dirty="0"/>
        </a:p>
      </dgm:t>
    </dgm:pt>
    <dgm:pt modelId="{A257FA75-CCDA-479F-9C8D-E74C3F29AE1C}" type="parTrans" cxnId="{DE104AF8-0987-4644-8812-4E9F33382093}">
      <dgm:prSet/>
      <dgm:spPr/>
      <dgm:t>
        <a:bodyPr/>
        <a:lstStyle/>
        <a:p>
          <a:endParaRPr lang="en-US"/>
        </a:p>
      </dgm:t>
    </dgm:pt>
    <dgm:pt modelId="{A1E814DB-0C3F-4C4F-86A4-98BFA3C1ABD4}" type="sibTrans" cxnId="{DE104AF8-0987-4644-8812-4E9F33382093}">
      <dgm:prSet/>
      <dgm:spPr/>
      <dgm:t>
        <a:bodyPr/>
        <a:lstStyle/>
        <a:p>
          <a:endParaRPr lang="en-US"/>
        </a:p>
      </dgm:t>
    </dgm:pt>
    <dgm:pt modelId="{E4D89EA7-BFD8-4217-B467-D59B366E5BC7}">
      <dgm:prSet/>
      <dgm:spPr/>
      <dgm:t>
        <a:bodyPr/>
        <a:lstStyle/>
        <a:p>
          <a:r>
            <a:rPr lang="en-US" b="1" baseline="0" dirty="0"/>
            <a:t>Lighting</a:t>
          </a:r>
          <a:endParaRPr lang="en-US" dirty="0"/>
        </a:p>
      </dgm:t>
    </dgm:pt>
    <dgm:pt modelId="{9E0AB9D6-74DD-4332-BD87-749584EC4083}" type="sibTrans" cxnId="{A2904839-9F1D-4B2D-AFFE-DFA7C20D83B2}">
      <dgm:prSet/>
      <dgm:spPr/>
      <dgm:t>
        <a:bodyPr/>
        <a:lstStyle/>
        <a:p>
          <a:endParaRPr lang="en-US"/>
        </a:p>
      </dgm:t>
    </dgm:pt>
    <dgm:pt modelId="{6EA83F90-9E19-4F6B-BE83-93A5EA0EB546}" type="parTrans" cxnId="{A2904839-9F1D-4B2D-AFFE-DFA7C20D83B2}">
      <dgm:prSet/>
      <dgm:spPr/>
      <dgm:t>
        <a:bodyPr/>
        <a:lstStyle/>
        <a:p>
          <a:endParaRPr lang="en-US"/>
        </a:p>
      </dgm:t>
    </dgm:pt>
    <dgm:pt modelId="{F8FA49A3-8865-4EA7-AB44-AB74B8E6E58E}" type="pres">
      <dgm:prSet presAssocID="{2EBE7ECC-A836-4943-9E49-A691BBEA7552}" presName="linear" presStyleCnt="0">
        <dgm:presLayoutVars>
          <dgm:animLvl val="lvl"/>
          <dgm:resizeHandles val="exact"/>
        </dgm:presLayoutVars>
      </dgm:prSet>
      <dgm:spPr/>
      <dgm:t>
        <a:bodyPr/>
        <a:lstStyle/>
        <a:p>
          <a:endParaRPr lang="en-US"/>
        </a:p>
      </dgm:t>
    </dgm:pt>
    <dgm:pt modelId="{6AE1351B-309A-4455-B7A8-88FAE3C75217}" type="pres">
      <dgm:prSet presAssocID="{9EA1AAB5-638A-4793-90F7-55FD0768E53A}" presName="parentText" presStyleLbl="node1" presStyleIdx="0" presStyleCnt="7">
        <dgm:presLayoutVars>
          <dgm:chMax val="0"/>
          <dgm:bulletEnabled val="1"/>
        </dgm:presLayoutVars>
      </dgm:prSet>
      <dgm:spPr/>
      <dgm:t>
        <a:bodyPr/>
        <a:lstStyle/>
        <a:p>
          <a:endParaRPr lang="en-US"/>
        </a:p>
      </dgm:t>
    </dgm:pt>
    <dgm:pt modelId="{B3DB6876-61BC-4124-80BC-0FD9A59FAEF8}" type="pres">
      <dgm:prSet presAssocID="{EF2B34A6-C16B-4295-9996-9853EB0DCBBF}" presName="spacer" presStyleCnt="0"/>
      <dgm:spPr/>
    </dgm:pt>
    <dgm:pt modelId="{0AD45D8F-F3B4-49FD-8AAD-AF498E3BB5F2}" type="pres">
      <dgm:prSet presAssocID="{9A9F64FC-B3E6-4F00-8689-8F1B5B75AFE3}" presName="parentText" presStyleLbl="node1" presStyleIdx="1" presStyleCnt="7">
        <dgm:presLayoutVars>
          <dgm:chMax val="0"/>
          <dgm:bulletEnabled val="1"/>
        </dgm:presLayoutVars>
      </dgm:prSet>
      <dgm:spPr/>
      <dgm:t>
        <a:bodyPr/>
        <a:lstStyle/>
        <a:p>
          <a:endParaRPr lang="en-US"/>
        </a:p>
      </dgm:t>
    </dgm:pt>
    <dgm:pt modelId="{F28A2BCF-DAB1-4744-8AD9-782A4B73F104}" type="pres">
      <dgm:prSet presAssocID="{842C017F-40D5-49CF-A79F-7B27D00EB03D}" presName="spacer" presStyleCnt="0"/>
      <dgm:spPr/>
    </dgm:pt>
    <dgm:pt modelId="{676A5C64-5ACD-4560-B348-19EE8D03625D}" type="pres">
      <dgm:prSet presAssocID="{96D6E3FA-6EAF-4DCE-8524-54A36D94CAF6}" presName="parentText" presStyleLbl="node1" presStyleIdx="2" presStyleCnt="7">
        <dgm:presLayoutVars>
          <dgm:chMax val="0"/>
          <dgm:bulletEnabled val="1"/>
        </dgm:presLayoutVars>
      </dgm:prSet>
      <dgm:spPr/>
      <dgm:t>
        <a:bodyPr/>
        <a:lstStyle/>
        <a:p>
          <a:endParaRPr lang="en-US"/>
        </a:p>
      </dgm:t>
    </dgm:pt>
    <dgm:pt modelId="{819DAC7F-A681-4A8D-914A-2B5568AC5341}" type="pres">
      <dgm:prSet presAssocID="{E0237B23-3FB9-42FD-8B44-45F38CF26709}" presName="spacer" presStyleCnt="0"/>
      <dgm:spPr/>
    </dgm:pt>
    <dgm:pt modelId="{ACE1F066-21AD-4621-9655-20128A28684E}" type="pres">
      <dgm:prSet presAssocID="{A4E2C468-C105-4DCD-8295-103F04546197}" presName="parentText" presStyleLbl="node1" presStyleIdx="3" presStyleCnt="7">
        <dgm:presLayoutVars>
          <dgm:chMax val="0"/>
          <dgm:bulletEnabled val="1"/>
        </dgm:presLayoutVars>
      </dgm:prSet>
      <dgm:spPr/>
      <dgm:t>
        <a:bodyPr/>
        <a:lstStyle/>
        <a:p>
          <a:endParaRPr lang="en-US"/>
        </a:p>
      </dgm:t>
    </dgm:pt>
    <dgm:pt modelId="{281A3A43-D512-4709-A8D0-D3578F4E4BEA}" type="pres">
      <dgm:prSet presAssocID="{24DE6D22-01A7-4D12-94CB-18A0A625D021}" presName="spacer" presStyleCnt="0"/>
      <dgm:spPr/>
    </dgm:pt>
    <dgm:pt modelId="{4380A43D-01A5-4D29-BB7A-1265CEC11285}" type="pres">
      <dgm:prSet presAssocID="{65AAA421-7EFC-4182-981C-85C166258167}" presName="parentText" presStyleLbl="node1" presStyleIdx="4" presStyleCnt="7">
        <dgm:presLayoutVars>
          <dgm:chMax val="0"/>
          <dgm:bulletEnabled val="1"/>
        </dgm:presLayoutVars>
      </dgm:prSet>
      <dgm:spPr/>
      <dgm:t>
        <a:bodyPr/>
        <a:lstStyle/>
        <a:p>
          <a:endParaRPr lang="en-US"/>
        </a:p>
      </dgm:t>
    </dgm:pt>
    <dgm:pt modelId="{F6FBC339-9618-4E4E-9745-7304CA8AAF8C}" type="pres">
      <dgm:prSet presAssocID="{932D9D0E-DB0C-481A-AD21-B0A3FE99CA89}" presName="spacer" presStyleCnt="0"/>
      <dgm:spPr/>
    </dgm:pt>
    <dgm:pt modelId="{5E2B0D83-5613-4020-9C3D-68A32F37F099}" type="pres">
      <dgm:prSet presAssocID="{84F1AF14-E510-453C-B961-F3243F7B3229}" presName="parentText" presStyleLbl="node1" presStyleIdx="5" presStyleCnt="7">
        <dgm:presLayoutVars>
          <dgm:chMax val="0"/>
          <dgm:bulletEnabled val="1"/>
        </dgm:presLayoutVars>
      </dgm:prSet>
      <dgm:spPr/>
      <dgm:t>
        <a:bodyPr/>
        <a:lstStyle/>
        <a:p>
          <a:endParaRPr lang="en-US"/>
        </a:p>
      </dgm:t>
    </dgm:pt>
    <dgm:pt modelId="{730248AA-8D0B-4019-88B8-6CA79FEA1CAD}" type="pres">
      <dgm:prSet presAssocID="{A1E814DB-0C3F-4C4F-86A4-98BFA3C1ABD4}" presName="spacer" presStyleCnt="0"/>
      <dgm:spPr/>
    </dgm:pt>
    <dgm:pt modelId="{8473DFF8-4A6E-48B5-981E-8F3D356897C5}" type="pres">
      <dgm:prSet presAssocID="{E4D89EA7-BFD8-4217-B467-D59B366E5BC7}" presName="parentText" presStyleLbl="node1" presStyleIdx="6" presStyleCnt="7" custLinFactNeighborX="607" custLinFactNeighborY="3548">
        <dgm:presLayoutVars>
          <dgm:chMax val="0"/>
          <dgm:bulletEnabled val="1"/>
        </dgm:presLayoutVars>
      </dgm:prSet>
      <dgm:spPr/>
      <dgm:t>
        <a:bodyPr/>
        <a:lstStyle/>
        <a:p>
          <a:endParaRPr lang="en-US"/>
        </a:p>
      </dgm:t>
    </dgm:pt>
  </dgm:ptLst>
  <dgm:cxnLst>
    <dgm:cxn modelId="{DAC2CE2F-FE67-4614-8557-9A1D240CDC02}" type="presOf" srcId="{65AAA421-7EFC-4182-981C-85C166258167}" destId="{4380A43D-01A5-4D29-BB7A-1265CEC11285}" srcOrd="0" destOrd="0" presId="urn:microsoft.com/office/officeart/2005/8/layout/vList2"/>
    <dgm:cxn modelId="{0510A8B8-83C9-4360-99B2-E5C3915A2A3D}" srcId="{2EBE7ECC-A836-4943-9E49-A691BBEA7552}" destId="{9A9F64FC-B3E6-4F00-8689-8F1B5B75AFE3}" srcOrd="1" destOrd="0" parTransId="{87E186C8-2781-45D9-B7A6-7A911A860A2E}" sibTransId="{842C017F-40D5-49CF-A79F-7B27D00EB03D}"/>
    <dgm:cxn modelId="{A64D3C99-08CD-4A00-AB85-BAA8C0B193CF}" type="presOf" srcId="{9EA1AAB5-638A-4793-90F7-55FD0768E53A}" destId="{6AE1351B-309A-4455-B7A8-88FAE3C75217}" srcOrd="0" destOrd="0" presId="urn:microsoft.com/office/officeart/2005/8/layout/vList2"/>
    <dgm:cxn modelId="{A2904839-9F1D-4B2D-AFFE-DFA7C20D83B2}" srcId="{2EBE7ECC-A836-4943-9E49-A691BBEA7552}" destId="{E4D89EA7-BFD8-4217-B467-D59B366E5BC7}" srcOrd="6" destOrd="0" parTransId="{6EA83F90-9E19-4F6B-BE83-93A5EA0EB546}" sibTransId="{9E0AB9D6-74DD-4332-BD87-749584EC4083}"/>
    <dgm:cxn modelId="{0D7D05E2-346F-4C33-8D62-732579860A9D}" srcId="{2EBE7ECC-A836-4943-9E49-A691BBEA7552}" destId="{65AAA421-7EFC-4182-981C-85C166258167}" srcOrd="4" destOrd="0" parTransId="{1BEBDBB2-3CD8-428A-81AD-6D06F63F532C}" sibTransId="{932D9D0E-DB0C-481A-AD21-B0A3FE99CA89}"/>
    <dgm:cxn modelId="{DE104AF8-0987-4644-8812-4E9F33382093}" srcId="{2EBE7ECC-A836-4943-9E49-A691BBEA7552}" destId="{84F1AF14-E510-453C-B961-F3243F7B3229}" srcOrd="5" destOrd="0" parTransId="{A257FA75-CCDA-479F-9C8D-E74C3F29AE1C}" sibTransId="{A1E814DB-0C3F-4C4F-86A4-98BFA3C1ABD4}"/>
    <dgm:cxn modelId="{8CD327A4-1F7E-4961-85A4-6DEF1F9D1DA7}" type="presOf" srcId="{2EBE7ECC-A836-4943-9E49-A691BBEA7552}" destId="{F8FA49A3-8865-4EA7-AB44-AB74B8E6E58E}" srcOrd="0" destOrd="0" presId="urn:microsoft.com/office/officeart/2005/8/layout/vList2"/>
    <dgm:cxn modelId="{F56B62CE-92E7-4C65-BD31-DEF06BE838B4}" type="presOf" srcId="{E4D89EA7-BFD8-4217-B467-D59B366E5BC7}" destId="{8473DFF8-4A6E-48B5-981E-8F3D356897C5}" srcOrd="0" destOrd="0" presId="urn:microsoft.com/office/officeart/2005/8/layout/vList2"/>
    <dgm:cxn modelId="{9D2CB689-D920-4297-9AF2-1794A38AFD35}" srcId="{2EBE7ECC-A836-4943-9E49-A691BBEA7552}" destId="{A4E2C468-C105-4DCD-8295-103F04546197}" srcOrd="3" destOrd="0" parTransId="{C4793B9C-6676-49F4-8F3B-905E00B1E2A6}" sibTransId="{24DE6D22-01A7-4D12-94CB-18A0A625D021}"/>
    <dgm:cxn modelId="{386365C9-6AD4-4F90-B1FF-2AA39982A8E6}" type="presOf" srcId="{9A9F64FC-B3E6-4F00-8689-8F1B5B75AFE3}" destId="{0AD45D8F-F3B4-49FD-8AAD-AF498E3BB5F2}" srcOrd="0" destOrd="0" presId="urn:microsoft.com/office/officeart/2005/8/layout/vList2"/>
    <dgm:cxn modelId="{A5FA7447-5A98-4E71-A179-27D259C19B04}" type="presOf" srcId="{A4E2C468-C105-4DCD-8295-103F04546197}" destId="{ACE1F066-21AD-4621-9655-20128A28684E}" srcOrd="0" destOrd="0" presId="urn:microsoft.com/office/officeart/2005/8/layout/vList2"/>
    <dgm:cxn modelId="{C96637BA-7925-46CE-B4E4-70F588153AC3}" srcId="{2EBE7ECC-A836-4943-9E49-A691BBEA7552}" destId="{9EA1AAB5-638A-4793-90F7-55FD0768E53A}" srcOrd="0" destOrd="0" parTransId="{470EF5C4-3E2B-49C3-9A7C-B1DED5751BD8}" sibTransId="{EF2B34A6-C16B-4295-9996-9853EB0DCBBF}"/>
    <dgm:cxn modelId="{B0ADE1AB-EFB1-4603-A5FF-AD8C952035B2}" type="presOf" srcId="{84F1AF14-E510-453C-B961-F3243F7B3229}" destId="{5E2B0D83-5613-4020-9C3D-68A32F37F099}" srcOrd="0" destOrd="0" presId="urn:microsoft.com/office/officeart/2005/8/layout/vList2"/>
    <dgm:cxn modelId="{C4F54A56-BD11-435B-B60A-BBD6A7E6C16C}" type="presOf" srcId="{96D6E3FA-6EAF-4DCE-8524-54A36D94CAF6}" destId="{676A5C64-5ACD-4560-B348-19EE8D03625D}" srcOrd="0" destOrd="0" presId="urn:microsoft.com/office/officeart/2005/8/layout/vList2"/>
    <dgm:cxn modelId="{6DE81F2F-6585-48B1-AC8C-01521679A56D}" srcId="{2EBE7ECC-A836-4943-9E49-A691BBEA7552}" destId="{96D6E3FA-6EAF-4DCE-8524-54A36D94CAF6}" srcOrd="2" destOrd="0" parTransId="{1294B1AB-2C13-421E-BE90-52F17835A2AD}" sibTransId="{E0237B23-3FB9-42FD-8B44-45F38CF26709}"/>
    <dgm:cxn modelId="{C0FE679A-1CE5-4176-92AB-8A0289575119}" type="presParOf" srcId="{F8FA49A3-8865-4EA7-AB44-AB74B8E6E58E}" destId="{6AE1351B-309A-4455-B7A8-88FAE3C75217}" srcOrd="0" destOrd="0" presId="urn:microsoft.com/office/officeart/2005/8/layout/vList2"/>
    <dgm:cxn modelId="{74AC1E92-3822-4E7E-959C-91591C2CEE0F}" type="presParOf" srcId="{F8FA49A3-8865-4EA7-AB44-AB74B8E6E58E}" destId="{B3DB6876-61BC-4124-80BC-0FD9A59FAEF8}" srcOrd="1" destOrd="0" presId="urn:microsoft.com/office/officeart/2005/8/layout/vList2"/>
    <dgm:cxn modelId="{955A3690-DEF4-41CC-89C2-4BAE935186C8}" type="presParOf" srcId="{F8FA49A3-8865-4EA7-AB44-AB74B8E6E58E}" destId="{0AD45D8F-F3B4-49FD-8AAD-AF498E3BB5F2}" srcOrd="2" destOrd="0" presId="urn:microsoft.com/office/officeart/2005/8/layout/vList2"/>
    <dgm:cxn modelId="{6F795D81-070D-42D1-A8EC-3EF98A2C2EE0}" type="presParOf" srcId="{F8FA49A3-8865-4EA7-AB44-AB74B8E6E58E}" destId="{F28A2BCF-DAB1-4744-8AD9-782A4B73F104}" srcOrd="3" destOrd="0" presId="urn:microsoft.com/office/officeart/2005/8/layout/vList2"/>
    <dgm:cxn modelId="{00AD8B64-4B9E-47DC-AD48-7EA5BB9D42E1}" type="presParOf" srcId="{F8FA49A3-8865-4EA7-AB44-AB74B8E6E58E}" destId="{676A5C64-5ACD-4560-B348-19EE8D03625D}" srcOrd="4" destOrd="0" presId="urn:microsoft.com/office/officeart/2005/8/layout/vList2"/>
    <dgm:cxn modelId="{D643FF2D-0FAE-4FCE-B374-D89024F0440A}" type="presParOf" srcId="{F8FA49A3-8865-4EA7-AB44-AB74B8E6E58E}" destId="{819DAC7F-A681-4A8D-914A-2B5568AC5341}" srcOrd="5" destOrd="0" presId="urn:microsoft.com/office/officeart/2005/8/layout/vList2"/>
    <dgm:cxn modelId="{6B464960-77D6-4EA3-8CE9-C5945A6260D5}" type="presParOf" srcId="{F8FA49A3-8865-4EA7-AB44-AB74B8E6E58E}" destId="{ACE1F066-21AD-4621-9655-20128A28684E}" srcOrd="6" destOrd="0" presId="urn:microsoft.com/office/officeart/2005/8/layout/vList2"/>
    <dgm:cxn modelId="{6C78DDD9-7E47-4B38-8054-D0A79D540684}" type="presParOf" srcId="{F8FA49A3-8865-4EA7-AB44-AB74B8E6E58E}" destId="{281A3A43-D512-4709-A8D0-D3578F4E4BEA}" srcOrd="7" destOrd="0" presId="urn:microsoft.com/office/officeart/2005/8/layout/vList2"/>
    <dgm:cxn modelId="{2875A9C0-7EBC-4F5B-838F-F77E01717F96}" type="presParOf" srcId="{F8FA49A3-8865-4EA7-AB44-AB74B8E6E58E}" destId="{4380A43D-01A5-4D29-BB7A-1265CEC11285}" srcOrd="8" destOrd="0" presId="urn:microsoft.com/office/officeart/2005/8/layout/vList2"/>
    <dgm:cxn modelId="{06DC5BD2-9828-4100-ACA6-BD004E785700}" type="presParOf" srcId="{F8FA49A3-8865-4EA7-AB44-AB74B8E6E58E}" destId="{F6FBC339-9618-4E4E-9745-7304CA8AAF8C}" srcOrd="9" destOrd="0" presId="urn:microsoft.com/office/officeart/2005/8/layout/vList2"/>
    <dgm:cxn modelId="{9B6AEE05-34FC-4A08-88D2-EF719570BBF9}" type="presParOf" srcId="{F8FA49A3-8865-4EA7-AB44-AB74B8E6E58E}" destId="{5E2B0D83-5613-4020-9C3D-68A32F37F099}" srcOrd="10" destOrd="0" presId="urn:microsoft.com/office/officeart/2005/8/layout/vList2"/>
    <dgm:cxn modelId="{1AA3DAAD-6823-4642-A4DF-FA84E28F53CB}" type="presParOf" srcId="{F8FA49A3-8865-4EA7-AB44-AB74B8E6E58E}" destId="{730248AA-8D0B-4019-88B8-6CA79FEA1CAD}" srcOrd="11" destOrd="0" presId="urn:microsoft.com/office/officeart/2005/8/layout/vList2"/>
    <dgm:cxn modelId="{693FDEBD-E239-4464-AEAB-072072464143}" type="presParOf" srcId="{F8FA49A3-8865-4EA7-AB44-AB74B8E6E58E}" destId="{8473DFF8-4A6E-48B5-981E-8F3D356897C5}"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92BD95-22B5-4A55-BD91-A6BECB69DF5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8963D29-0DB4-4CF8-8E44-3D6328E9D733}">
      <dgm:prSet/>
      <dgm:spPr/>
      <dgm:t>
        <a:bodyPr/>
        <a:lstStyle/>
        <a:p>
          <a:r>
            <a:rPr lang="en-US" b="1" baseline="0" dirty="0"/>
            <a:t>EPA estimates 2% of power generated in the us is for water and wastewater treatment (56 billion kwh, $4 billion, 45 tons of greenhouse gas produced)</a:t>
          </a:r>
          <a:endParaRPr lang="en-US" dirty="0"/>
        </a:p>
      </dgm:t>
    </dgm:pt>
    <dgm:pt modelId="{34C0C1A0-2362-4492-A5F4-CCDE847BBB66}" type="parTrans" cxnId="{68BDE3BE-65D9-4008-92BC-C8160B089CA8}">
      <dgm:prSet/>
      <dgm:spPr/>
      <dgm:t>
        <a:bodyPr/>
        <a:lstStyle/>
        <a:p>
          <a:endParaRPr lang="en-US"/>
        </a:p>
      </dgm:t>
    </dgm:pt>
    <dgm:pt modelId="{E0354419-C2D2-4D0B-8283-5C81B9D52990}" type="sibTrans" cxnId="{68BDE3BE-65D9-4008-92BC-C8160B089CA8}">
      <dgm:prSet/>
      <dgm:spPr/>
      <dgm:t>
        <a:bodyPr/>
        <a:lstStyle/>
        <a:p>
          <a:endParaRPr lang="en-US"/>
        </a:p>
      </dgm:t>
    </dgm:pt>
    <dgm:pt modelId="{DF460DF2-227A-4E5A-8D47-C3841D2AC5E4}">
      <dgm:prSet/>
      <dgm:spPr/>
      <dgm:t>
        <a:bodyPr/>
        <a:lstStyle/>
        <a:p>
          <a:r>
            <a:rPr lang="en-US" b="1" baseline="0"/>
            <a:t>Electrical energy – used to conduct unit processes and operations</a:t>
          </a:r>
          <a:endParaRPr lang="en-US"/>
        </a:p>
      </dgm:t>
    </dgm:pt>
    <dgm:pt modelId="{6817D73C-0406-417B-B6DC-7A01285BEBB8}" type="parTrans" cxnId="{ED73D840-6F0F-48AA-9A9E-91121BAD7989}">
      <dgm:prSet/>
      <dgm:spPr/>
      <dgm:t>
        <a:bodyPr/>
        <a:lstStyle/>
        <a:p>
          <a:endParaRPr lang="en-US"/>
        </a:p>
      </dgm:t>
    </dgm:pt>
    <dgm:pt modelId="{77FB501C-F149-4B5D-878B-1A461A817C1D}" type="sibTrans" cxnId="{ED73D840-6F0F-48AA-9A9E-91121BAD7989}">
      <dgm:prSet/>
      <dgm:spPr/>
      <dgm:t>
        <a:bodyPr/>
        <a:lstStyle/>
        <a:p>
          <a:endParaRPr lang="en-US"/>
        </a:p>
      </dgm:t>
    </dgm:pt>
    <dgm:pt modelId="{9A54A5BB-AA43-4FAA-9556-91BFBB523C1F}">
      <dgm:prSet/>
      <dgm:spPr/>
      <dgm:t>
        <a:bodyPr/>
        <a:lstStyle/>
        <a:p>
          <a:r>
            <a:rPr lang="en-US" b="1" baseline="0"/>
            <a:t>Aeration and pumping in wastewater treatment</a:t>
          </a:r>
          <a:endParaRPr lang="en-US"/>
        </a:p>
      </dgm:t>
    </dgm:pt>
    <dgm:pt modelId="{425E0986-C655-42FF-A454-FDA7621630B8}" type="parTrans" cxnId="{A1B907B3-5514-4504-846E-160DC87A4C68}">
      <dgm:prSet/>
      <dgm:spPr/>
      <dgm:t>
        <a:bodyPr/>
        <a:lstStyle/>
        <a:p>
          <a:endParaRPr lang="en-US"/>
        </a:p>
      </dgm:t>
    </dgm:pt>
    <dgm:pt modelId="{99584876-B2BC-42F5-8928-E0469D51E9B3}" type="sibTrans" cxnId="{A1B907B3-5514-4504-846E-160DC87A4C68}">
      <dgm:prSet/>
      <dgm:spPr/>
      <dgm:t>
        <a:bodyPr/>
        <a:lstStyle/>
        <a:p>
          <a:endParaRPr lang="en-US"/>
        </a:p>
      </dgm:t>
    </dgm:pt>
    <dgm:pt modelId="{B479C9ED-7B8F-4B8C-B066-8B2895305EFD}">
      <dgm:prSet/>
      <dgm:spPr/>
      <dgm:t>
        <a:bodyPr/>
        <a:lstStyle/>
        <a:p>
          <a:r>
            <a:rPr lang="en-US" b="1" baseline="0"/>
            <a:t>Pumping for drinking water treatment</a:t>
          </a:r>
          <a:endParaRPr lang="en-US"/>
        </a:p>
      </dgm:t>
    </dgm:pt>
    <dgm:pt modelId="{A07C7CE9-036C-4896-8731-F9735B714527}" type="parTrans" cxnId="{A30C2639-22FE-4235-88C4-74231A2DBE29}">
      <dgm:prSet/>
      <dgm:spPr/>
      <dgm:t>
        <a:bodyPr/>
        <a:lstStyle/>
        <a:p>
          <a:endParaRPr lang="en-US"/>
        </a:p>
      </dgm:t>
    </dgm:pt>
    <dgm:pt modelId="{A386BECA-7A53-44F0-A31D-C7CE5DDEC83B}" type="sibTrans" cxnId="{A30C2639-22FE-4235-88C4-74231A2DBE29}">
      <dgm:prSet/>
      <dgm:spPr/>
      <dgm:t>
        <a:bodyPr/>
        <a:lstStyle/>
        <a:p>
          <a:endParaRPr lang="en-US"/>
        </a:p>
      </dgm:t>
    </dgm:pt>
    <dgm:pt modelId="{3D96BDF3-14F0-4A57-8E23-37E082F0B422}">
      <dgm:prSet/>
      <dgm:spPr/>
      <dgm:t>
        <a:bodyPr/>
        <a:lstStyle/>
        <a:p>
          <a:r>
            <a:rPr lang="en-US" b="1" baseline="0"/>
            <a:t>30% to 40% of total operational costs are energy</a:t>
          </a:r>
          <a:endParaRPr lang="en-US"/>
        </a:p>
      </dgm:t>
    </dgm:pt>
    <dgm:pt modelId="{FCA3BDB9-DBE6-40AD-8688-44211445720B}" type="parTrans" cxnId="{F576A794-7900-4B2A-8BA0-280187698551}">
      <dgm:prSet/>
      <dgm:spPr/>
      <dgm:t>
        <a:bodyPr/>
        <a:lstStyle/>
        <a:p>
          <a:endParaRPr lang="en-US"/>
        </a:p>
      </dgm:t>
    </dgm:pt>
    <dgm:pt modelId="{050B333B-42A5-400A-9049-39CEB8310282}" type="sibTrans" cxnId="{F576A794-7900-4B2A-8BA0-280187698551}">
      <dgm:prSet/>
      <dgm:spPr/>
      <dgm:t>
        <a:bodyPr/>
        <a:lstStyle/>
        <a:p>
          <a:endParaRPr lang="en-US"/>
        </a:p>
      </dgm:t>
    </dgm:pt>
    <dgm:pt modelId="{DAB16069-67B8-4054-BC28-DB1A9B247341}" type="pres">
      <dgm:prSet presAssocID="{A692BD95-22B5-4A55-BD91-A6BECB69DF54}" presName="linear" presStyleCnt="0">
        <dgm:presLayoutVars>
          <dgm:animLvl val="lvl"/>
          <dgm:resizeHandles val="exact"/>
        </dgm:presLayoutVars>
      </dgm:prSet>
      <dgm:spPr/>
      <dgm:t>
        <a:bodyPr/>
        <a:lstStyle/>
        <a:p>
          <a:endParaRPr lang="en-US"/>
        </a:p>
      </dgm:t>
    </dgm:pt>
    <dgm:pt modelId="{C55C5C00-7338-46D0-B7C1-7476B9E36442}" type="pres">
      <dgm:prSet presAssocID="{E8963D29-0DB4-4CF8-8E44-3D6328E9D733}" presName="parentText" presStyleLbl="node1" presStyleIdx="0" presStyleCnt="5">
        <dgm:presLayoutVars>
          <dgm:chMax val="0"/>
          <dgm:bulletEnabled val="1"/>
        </dgm:presLayoutVars>
      </dgm:prSet>
      <dgm:spPr/>
      <dgm:t>
        <a:bodyPr/>
        <a:lstStyle/>
        <a:p>
          <a:endParaRPr lang="en-US"/>
        </a:p>
      </dgm:t>
    </dgm:pt>
    <dgm:pt modelId="{E7123BF5-38FC-4DC3-B257-A60970444DD6}" type="pres">
      <dgm:prSet presAssocID="{E0354419-C2D2-4D0B-8283-5C81B9D52990}" presName="spacer" presStyleCnt="0"/>
      <dgm:spPr/>
    </dgm:pt>
    <dgm:pt modelId="{1455FFAE-7C83-4C7E-877D-E04688A21ADB}" type="pres">
      <dgm:prSet presAssocID="{DF460DF2-227A-4E5A-8D47-C3841D2AC5E4}" presName="parentText" presStyleLbl="node1" presStyleIdx="1" presStyleCnt="5">
        <dgm:presLayoutVars>
          <dgm:chMax val="0"/>
          <dgm:bulletEnabled val="1"/>
        </dgm:presLayoutVars>
      </dgm:prSet>
      <dgm:spPr/>
      <dgm:t>
        <a:bodyPr/>
        <a:lstStyle/>
        <a:p>
          <a:endParaRPr lang="en-US"/>
        </a:p>
      </dgm:t>
    </dgm:pt>
    <dgm:pt modelId="{CE74EEE9-5B1D-4129-AA62-5A4955D4A4F0}" type="pres">
      <dgm:prSet presAssocID="{77FB501C-F149-4B5D-878B-1A461A817C1D}" presName="spacer" presStyleCnt="0"/>
      <dgm:spPr/>
    </dgm:pt>
    <dgm:pt modelId="{E9281CA6-92DE-4E8A-927C-4A395D811F0B}" type="pres">
      <dgm:prSet presAssocID="{9A54A5BB-AA43-4FAA-9556-91BFBB523C1F}" presName="parentText" presStyleLbl="node1" presStyleIdx="2" presStyleCnt="5">
        <dgm:presLayoutVars>
          <dgm:chMax val="0"/>
          <dgm:bulletEnabled val="1"/>
        </dgm:presLayoutVars>
      </dgm:prSet>
      <dgm:spPr/>
      <dgm:t>
        <a:bodyPr/>
        <a:lstStyle/>
        <a:p>
          <a:endParaRPr lang="en-US"/>
        </a:p>
      </dgm:t>
    </dgm:pt>
    <dgm:pt modelId="{DCB38352-F55C-4AD2-8716-5B858D9606C0}" type="pres">
      <dgm:prSet presAssocID="{99584876-B2BC-42F5-8928-E0469D51E9B3}" presName="spacer" presStyleCnt="0"/>
      <dgm:spPr/>
    </dgm:pt>
    <dgm:pt modelId="{F204EEFC-08EA-4154-96E8-F57268D4EF37}" type="pres">
      <dgm:prSet presAssocID="{B479C9ED-7B8F-4B8C-B066-8B2895305EFD}" presName="parentText" presStyleLbl="node1" presStyleIdx="3" presStyleCnt="5">
        <dgm:presLayoutVars>
          <dgm:chMax val="0"/>
          <dgm:bulletEnabled val="1"/>
        </dgm:presLayoutVars>
      </dgm:prSet>
      <dgm:spPr/>
      <dgm:t>
        <a:bodyPr/>
        <a:lstStyle/>
        <a:p>
          <a:endParaRPr lang="en-US"/>
        </a:p>
      </dgm:t>
    </dgm:pt>
    <dgm:pt modelId="{1B417040-E5FF-4562-9407-C11251B4AD08}" type="pres">
      <dgm:prSet presAssocID="{A386BECA-7A53-44F0-A31D-C7CE5DDEC83B}" presName="spacer" presStyleCnt="0"/>
      <dgm:spPr/>
    </dgm:pt>
    <dgm:pt modelId="{96C80B99-2FB9-450F-97D5-10A567F34B8F}" type="pres">
      <dgm:prSet presAssocID="{3D96BDF3-14F0-4A57-8E23-37E082F0B422}" presName="parentText" presStyleLbl="node1" presStyleIdx="4" presStyleCnt="5">
        <dgm:presLayoutVars>
          <dgm:chMax val="0"/>
          <dgm:bulletEnabled val="1"/>
        </dgm:presLayoutVars>
      </dgm:prSet>
      <dgm:spPr/>
      <dgm:t>
        <a:bodyPr/>
        <a:lstStyle/>
        <a:p>
          <a:endParaRPr lang="en-US"/>
        </a:p>
      </dgm:t>
    </dgm:pt>
  </dgm:ptLst>
  <dgm:cxnLst>
    <dgm:cxn modelId="{ED73D840-6F0F-48AA-9A9E-91121BAD7989}" srcId="{A692BD95-22B5-4A55-BD91-A6BECB69DF54}" destId="{DF460DF2-227A-4E5A-8D47-C3841D2AC5E4}" srcOrd="1" destOrd="0" parTransId="{6817D73C-0406-417B-B6DC-7A01285BEBB8}" sibTransId="{77FB501C-F149-4B5D-878B-1A461A817C1D}"/>
    <dgm:cxn modelId="{F576A794-7900-4B2A-8BA0-280187698551}" srcId="{A692BD95-22B5-4A55-BD91-A6BECB69DF54}" destId="{3D96BDF3-14F0-4A57-8E23-37E082F0B422}" srcOrd="4" destOrd="0" parTransId="{FCA3BDB9-DBE6-40AD-8688-44211445720B}" sibTransId="{050B333B-42A5-400A-9049-39CEB8310282}"/>
    <dgm:cxn modelId="{68BDE3BE-65D9-4008-92BC-C8160B089CA8}" srcId="{A692BD95-22B5-4A55-BD91-A6BECB69DF54}" destId="{E8963D29-0DB4-4CF8-8E44-3D6328E9D733}" srcOrd="0" destOrd="0" parTransId="{34C0C1A0-2362-4492-A5F4-CCDE847BBB66}" sibTransId="{E0354419-C2D2-4D0B-8283-5C81B9D52990}"/>
    <dgm:cxn modelId="{D71D8065-2D07-470F-8CAF-2F402080ED90}" type="presOf" srcId="{B479C9ED-7B8F-4B8C-B066-8B2895305EFD}" destId="{F204EEFC-08EA-4154-96E8-F57268D4EF37}" srcOrd="0" destOrd="0" presId="urn:microsoft.com/office/officeart/2005/8/layout/vList2"/>
    <dgm:cxn modelId="{A1B907B3-5514-4504-846E-160DC87A4C68}" srcId="{A692BD95-22B5-4A55-BD91-A6BECB69DF54}" destId="{9A54A5BB-AA43-4FAA-9556-91BFBB523C1F}" srcOrd="2" destOrd="0" parTransId="{425E0986-C655-42FF-A454-FDA7621630B8}" sibTransId="{99584876-B2BC-42F5-8928-E0469D51E9B3}"/>
    <dgm:cxn modelId="{A30C2639-22FE-4235-88C4-74231A2DBE29}" srcId="{A692BD95-22B5-4A55-BD91-A6BECB69DF54}" destId="{B479C9ED-7B8F-4B8C-B066-8B2895305EFD}" srcOrd="3" destOrd="0" parTransId="{A07C7CE9-036C-4896-8731-F9735B714527}" sibTransId="{A386BECA-7A53-44F0-A31D-C7CE5DDEC83B}"/>
    <dgm:cxn modelId="{B33A8E7E-015E-4665-91F4-B4493BFF866E}" type="presOf" srcId="{9A54A5BB-AA43-4FAA-9556-91BFBB523C1F}" destId="{E9281CA6-92DE-4E8A-927C-4A395D811F0B}" srcOrd="0" destOrd="0" presId="urn:microsoft.com/office/officeart/2005/8/layout/vList2"/>
    <dgm:cxn modelId="{F5584024-90D6-4631-98D8-BBC79D566F0D}" type="presOf" srcId="{3D96BDF3-14F0-4A57-8E23-37E082F0B422}" destId="{96C80B99-2FB9-450F-97D5-10A567F34B8F}" srcOrd="0" destOrd="0" presId="urn:microsoft.com/office/officeart/2005/8/layout/vList2"/>
    <dgm:cxn modelId="{CEE8C43D-A4BE-41C1-A300-79E01BE02D5D}" type="presOf" srcId="{E8963D29-0DB4-4CF8-8E44-3D6328E9D733}" destId="{C55C5C00-7338-46D0-B7C1-7476B9E36442}" srcOrd="0" destOrd="0" presId="urn:microsoft.com/office/officeart/2005/8/layout/vList2"/>
    <dgm:cxn modelId="{3CFCD02F-6FEB-456A-9F23-B247A3B32CD1}" type="presOf" srcId="{A692BD95-22B5-4A55-BD91-A6BECB69DF54}" destId="{DAB16069-67B8-4054-BC28-DB1A9B247341}" srcOrd="0" destOrd="0" presId="urn:microsoft.com/office/officeart/2005/8/layout/vList2"/>
    <dgm:cxn modelId="{99C843FC-7646-4322-BCA8-40E4607CAF24}" type="presOf" srcId="{DF460DF2-227A-4E5A-8D47-C3841D2AC5E4}" destId="{1455FFAE-7C83-4C7E-877D-E04688A21ADB}" srcOrd="0" destOrd="0" presId="urn:microsoft.com/office/officeart/2005/8/layout/vList2"/>
    <dgm:cxn modelId="{7664F9A9-6F1D-4534-ACCC-EA1D6EF20489}" type="presParOf" srcId="{DAB16069-67B8-4054-BC28-DB1A9B247341}" destId="{C55C5C00-7338-46D0-B7C1-7476B9E36442}" srcOrd="0" destOrd="0" presId="urn:microsoft.com/office/officeart/2005/8/layout/vList2"/>
    <dgm:cxn modelId="{D4366DD6-DBFD-461F-A609-438847989C40}" type="presParOf" srcId="{DAB16069-67B8-4054-BC28-DB1A9B247341}" destId="{E7123BF5-38FC-4DC3-B257-A60970444DD6}" srcOrd="1" destOrd="0" presId="urn:microsoft.com/office/officeart/2005/8/layout/vList2"/>
    <dgm:cxn modelId="{8961C0AF-B4CF-4204-A1B7-6AC5C4B205B7}" type="presParOf" srcId="{DAB16069-67B8-4054-BC28-DB1A9B247341}" destId="{1455FFAE-7C83-4C7E-877D-E04688A21ADB}" srcOrd="2" destOrd="0" presId="urn:microsoft.com/office/officeart/2005/8/layout/vList2"/>
    <dgm:cxn modelId="{EEF4FDAD-8FC3-4B99-9AA4-85937313A20B}" type="presParOf" srcId="{DAB16069-67B8-4054-BC28-DB1A9B247341}" destId="{CE74EEE9-5B1D-4129-AA62-5A4955D4A4F0}" srcOrd="3" destOrd="0" presId="urn:microsoft.com/office/officeart/2005/8/layout/vList2"/>
    <dgm:cxn modelId="{B82EDA9E-A457-4FC0-B761-4E22AAC20301}" type="presParOf" srcId="{DAB16069-67B8-4054-BC28-DB1A9B247341}" destId="{E9281CA6-92DE-4E8A-927C-4A395D811F0B}" srcOrd="4" destOrd="0" presId="urn:microsoft.com/office/officeart/2005/8/layout/vList2"/>
    <dgm:cxn modelId="{A6395B9C-8042-4C19-8562-3AA004C031A7}" type="presParOf" srcId="{DAB16069-67B8-4054-BC28-DB1A9B247341}" destId="{DCB38352-F55C-4AD2-8716-5B858D9606C0}" srcOrd="5" destOrd="0" presId="urn:microsoft.com/office/officeart/2005/8/layout/vList2"/>
    <dgm:cxn modelId="{FF6D285D-9CCC-4AD3-BEEA-FA6DC684DB10}" type="presParOf" srcId="{DAB16069-67B8-4054-BC28-DB1A9B247341}" destId="{F204EEFC-08EA-4154-96E8-F57268D4EF37}" srcOrd="6" destOrd="0" presId="urn:microsoft.com/office/officeart/2005/8/layout/vList2"/>
    <dgm:cxn modelId="{30749144-A145-48CD-85B8-FCF1FF17D40E}" type="presParOf" srcId="{DAB16069-67B8-4054-BC28-DB1A9B247341}" destId="{1B417040-E5FF-4562-9407-C11251B4AD08}" srcOrd="7" destOrd="0" presId="urn:microsoft.com/office/officeart/2005/8/layout/vList2"/>
    <dgm:cxn modelId="{C0579889-4C21-49EC-A983-F23F753C2C93}" type="presParOf" srcId="{DAB16069-67B8-4054-BC28-DB1A9B247341}" destId="{96C80B99-2FB9-450F-97D5-10A567F34B8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9FA41C-8696-4A5F-86B3-6FA9B84B3E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BD08749-EFBA-4CD9-817B-6A75A6E05325}">
      <dgm:prSet/>
      <dgm:spPr/>
      <dgm:t>
        <a:bodyPr/>
        <a:lstStyle/>
        <a:p>
          <a:r>
            <a:rPr lang="en-US" dirty="0"/>
            <a:t>Generally Recommended for motors greater than 5 hp</a:t>
          </a:r>
        </a:p>
      </dgm:t>
    </dgm:pt>
    <dgm:pt modelId="{7F70EB59-21E2-4B5E-B052-6C61E900D854}" type="parTrans" cxnId="{1A8C77DC-5C4B-4FF4-AD77-30A4EDE5F1DA}">
      <dgm:prSet/>
      <dgm:spPr/>
      <dgm:t>
        <a:bodyPr/>
        <a:lstStyle/>
        <a:p>
          <a:endParaRPr lang="en-US"/>
        </a:p>
      </dgm:t>
    </dgm:pt>
    <dgm:pt modelId="{7DACB477-2CAE-48ED-ABDF-C6E972C262C5}" type="sibTrans" cxnId="{1A8C77DC-5C4B-4FF4-AD77-30A4EDE5F1DA}">
      <dgm:prSet/>
      <dgm:spPr/>
      <dgm:t>
        <a:bodyPr/>
        <a:lstStyle/>
        <a:p>
          <a:endParaRPr lang="en-US"/>
        </a:p>
      </dgm:t>
    </dgm:pt>
    <dgm:pt modelId="{8AC682E6-CF78-4D94-A37A-3B7DA6E0E5A2}">
      <dgm:prSet/>
      <dgm:spPr/>
      <dgm:t>
        <a:bodyPr/>
        <a:lstStyle/>
        <a:p>
          <a:r>
            <a:rPr lang="en-US"/>
            <a:t>Cost savings are based on: </a:t>
          </a:r>
        </a:p>
      </dgm:t>
    </dgm:pt>
    <dgm:pt modelId="{D830BAB4-5C8A-474B-A733-651B881C99E9}" type="parTrans" cxnId="{A184D708-4F00-4BE7-84CE-EC2BC673643F}">
      <dgm:prSet/>
      <dgm:spPr/>
      <dgm:t>
        <a:bodyPr/>
        <a:lstStyle/>
        <a:p>
          <a:endParaRPr lang="en-US"/>
        </a:p>
      </dgm:t>
    </dgm:pt>
    <dgm:pt modelId="{4DBB61DC-B65F-4B3D-B3B2-8641D84C27C4}" type="sibTrans" cxnId="{A184D708-4F00-4BE7-84CE-EC2BC673643F}">
      <dgm:prSet/>
      <dgm:spPr/>
      <dgm:t>
        <a:bodyPr/>
        <a:lstStyle/>
        <a:p>
          <a:endParaRPr lang="en-US"/>
        </a:p>
      </dgm:t>
    </dgm:pt>
    <dgm:pt modelId="{A66D9D08-A244-45CB-B221-2ACC85F51636}">
      <dgm:prSet/>
      <dgm:spPr/>
      <dgm:t>
        <a:bodyPr/>
        <a:lstStyle/>
        <a:p>
          <a:r>
            <a:rPr lang="en-US" dirty="0"/>
            <a:t>Number of start/stop cycles per day</a:t>
          </a:r>
        </a:p>
      </dgm:t>
    </dgm:pt>
    <dgm:pt modelId="{2B5B8568-982B-4E84-950B-6BF3D9E6C8C7}" type="parTrans" cxnId="{B29B6466-24A2-47DE-933B-6516BA05D485}">
      <dgm:prSet/>
      <dgm:spPr/>
      <dgm:t>
        <a:bodyPr/>
        <a:lstStyle/>
        <a:p>
          <a:endParaRPr lang="en-US"/>
        </a:p>
      </dgm:t>
    </dgm:pt>
    <dgm:pt modelId="{8388D926-8DC5-4144-A09F-BF8C11DA9A50}" type="sibTrans" cxnId="{B29B6466-24A2-47DE-933B-6516BA05D485}">
      <dgm:prSet/>
      <dgm:spPr/>
      <dgm:t>
        <a:bodyPr/>
        <a:lstStyle/>
        <a:p>
          <a:endParaRPr lang="en-US"/>
        </a:p>
      </dgm:t>
    </dgm:pt>
    <dgm:pt modelId="{20D7FBF8-F123-4978-B5B7-661265B82672}">
      <dgm:prSet/>
      <dgm:spPr/>
      <dgm:t>
        <a:bodyPr/>
        <a:lstStyle/>
        <a:p>
          <a:r>
            <a:rPr lang="en-US"/>
            <a:t>Amount the flow is throttled </a:t>
          </a:r>
        </a:p>
      </dgm:t>
    </dgm:pt>
    <dgm:pt modelId="{031C619A-8ABE-4CB6-B841-C65F054346EC}" type="parTrans" cxnId="{9A9C648E-D93A-4EA7-B5E5-3C2FF3448E79}">
      <dgm:prSet/>
      <dgm:spPr/>
      <dgm:t>
        <a:bodyPr/>
        <a:lstStyle/>
        <a:p>
          <a:endParaRPr lang="en-US"/>
        </a:p>
      </dgm:t>
    </dgm:pt>
    <dgm:pt modelId="{4ED0157E-B13A-4C0A-90F6-B933D1DF49F9}" type="sibTrans" cxnId="{9A9C648E-D93A-4EA7-B5E5-3C2FF3448E79}">
      <dgm:prSet/>
      <dgm:spPr/>
      <dgm:t>
        <a:bodyPr/>
        <a:lstStyle/>
        <a:p>
          <a:endParaRPr lang="en-US"/>
        </a:p>
      </dgm:t>
    </dgm:pt>
    <dgm:pt modelId="{7F2626CC-E576-4508-B010-ABAB3F820995}">
      <dgm:prSet/>
      <dgm:spPr/>
      <dgm:t>
        <a:bodyPr/>
        <a:lstStyle/>
        <a:p>
          <a:r>
            <a:rPr lang="en-US"/>
            <a:t>Motor life</a:t>
          </a:r>
        </a:p>
      </dgm:t>
    </dgm:pt>
    <dgm:pt modelId="{786E9556-CAAC-42AC-A006-B961AB576FE1}" type="parTrans" cxnId="{B1246360-DA6B-40D9-80FC-1BECBFA3BFD8}">
      <dgm:prSet/>
      <dgm:spPr/>
      <dgm:t>
        <a:bodyPr/>
        <a:lstStyle/>
        <a:p>
          <a:endParaRPr lang="en-US"/>
        </a:p>
      </dgm:t>
    </dgm:pt>
    <dgm:pt modelId="{98A9976C-DBDD-49E5-9466-C53EE3E8B2F4}" type="sibTrans" cxnId="{B1246360-DA6B-40D9-80FC-1BECBFA3BFD8}">
      <dgm:prSet/>
      <dgm:spPr/>
      <dgm:t>
        <a:bodyPr/>
        <a:lstStyle/>
        <a:p>
          <a:endParaRPr lang="en-US"/>
        </a:p>
      </dgm:t>
    </dgm:pt>
    <dgm:pt modelId="{C149543D-C9B6-4C10-BC2F-D1B65FEC58E6}">
      <dgm:prSet/>
      <dgm:spPr/>
      <dgm:t>
        <a:bodyPr/>
        <a:lstStyle/>
        <a:p>
          <a:r>
            <a:rPr lang="en-US"/>
            <a:t>Easier on infrastructure (Reduces water hammer)</a:t>
          </a:r>
        </a:p>
      </dgm:t>
    </dgm:pt>
    <dgm:pt modelId="{87B4F407-DC28-4142-A291-0E4B9DD9D52F}" type="parTrans" cxnId="{8241CDFE-BBBF-4200-B834-4BEB4E0821A7}">
      <dgm:prSet/>
      <dgm:spPr/>
      <dgm:t>
        <a:bodyPr/>
        <a:lstStyle/>
        <a:p>
          <a:endParaRPr lang="en-US"/>
        </a:p>
      </dgm:t>
    </dgm:pt>
    <dgm:pt modelId="{6EB3C306-4B95-4BA3-AAE5-83336BCCBD1B}" type="sibTrans" cxnId="{8241CDFE-BBBF-4200-B834-4BEB4E0821A7}">
      <dgm:prSet/>
      <dgm:spPr/>
      <dgm:t>
        <a:bodyPr/>
        <a:lstStyle/>
        <a:p>
          <a:endParaRPr lang="en-US"/>
        </a:p>
      </dgm:t>
    </dgm:pt>
    <dgm:pt modelId="{52A53D96-4DF9-469B-808B-EE2FBC792F33}">
      <dgm:prSet/>
      <dgm:spPr/>
      <dgm:t>
        <a:bodyPr/>
        <a:lstStyle/>
        <a:p>
          <a:r>
            <a:rPr lang="en-US" dirty="0"/>
            <a:t>Power company incentives (Vary according to supplier, but most have them.)</a:t>
          </a:r>
        </a:p>
      </dgm:t>
    </dgm:pt>
    <dgm:pt modelId="{C5C4C713-DD20-4C8B-A666-089F1B10ABAC}" type="parTrans" cxnId="{E2E54A20-B62B-443D-A8F1-F3521853875F}">
      <dgm:prSet/>
      <dgm:spPr/>
      <dgm:t>
        <a:bodyPr/>
        <a:lstStyle/>
        <a:p>
          <a:endParaRPr lang="en-US"/>
        </a:p>
      </dgm:t>
    </dgm:pt>
    <dgm:pt modelId="{A66A4F75-2094-44B6-9B6A-673B60FDC92F}" type="sibTrans" cxnId="{E2E54A20-B62B-443D-A8F1-F3521853875F}">
      <dgm:prSet/>
      <dgm:spPr/>
      <dgm:t>
        <a:bodyPr/>
        <a:lstStyle/>
        <a:p>
          <a:endParaRPr lang="en-US"/>
        </a:p>
      </dgm:t>
    </dgm:pt>
    <dgm:pt modelId="{DEE496E4-A80C-450C-AF8E-2A5442131663}" type="pres">
      <dgm:prSet presAssocID="{839FA41C-8696-4A5F-86B3-6FA9B84B3EFD}" presName="linear" presStyleCnt="0">
        <dgm:presLayoutVars>
          <dgm:animLvl val="lvl"/>
          <dgm:resizeHandles val="exact"/>
        </dgm:presLayoutVars>
      </dgm:prSet>
      <dgm:spPr/>
      <dgm:t>
        <a:bodyPr/>
        <a:lstStyle/>
        <a:p>
          <a:endParaRPr lang="en-US"/>
        </a:p>
      </dgm:t>
    </dgm:pt>
    <dgm:pt modelId="{79C86F18-1183-448F-9BB4-2EC6FC3DA2A9}" type="pres">
      <dgm:prSet presAssocID="{8BD08749-EFBA-4CD9-817B-6A75A6E05325}" presName="parentText" presStyleLbl="node1" presStyleIdx="0" presStyleCnt="3">
        <dgm:presLayoutVars>
          <dgm:chMax val="0"/>
          <dgm:bulletEnabled val="1"/>
        </dgm:presLayoutVars>
      </dgm:prSet>
      <dgm:spPr/>
      <dgm:t>
        <a:bodyPr/>
        <a:lstStyle/>
        <a:p>
          <a:endParaRPr lang="en-US"/>
        </a:p>
      </dgm:t>
    </dgm:pt>
    <dgm:pt modelId="{A7D69FD1-054C-4812-9C34-054594071DE6}" type="pres">
      <dgm:prSet presAssocID="{7DACB477-2CAE-48ED-ABDF-C6E972C262C5}" presName="spacer" presStyleCnt="0"/>
      <dgm:spPr/>
    </dgm:pt>
    <dgm:pt modelId="{C5800661-E3A1-4494-A60D-2BE51BD787DE}" type="pres">
      <dgm:prSet presAssocID="{8AC682E6-CF78-4D94-A37A-3B7DA6E0E5A2}" presName="parentText" presStyleLbl="node1" presStyleIdx="1" presStyleCnt="3">
        <dgm:presLayoutVars>
          <dgm:chMax val="0"/>
          <dgm:bulletEnabled val="1"/>
        </dgm:presLayoutVars>
      </dgm:prSet>
      <dgm:spPr/>
      <dgm:t>
        <a:bodyPr/>
        <a:lstStyle/>
        <a:p>
          <a:endParaRPr lang="en-US"/>
        </a:p>
      </dgm:t>
    </dgm:pt>
    <dgm:pt modelId="{A77F822E-4B23-42C6-89D1-10654C7DC73B}" type="pres">
      <dgm:prSet presAssocID="{8AC682E6-CF78-4D94-A37A-3B7DA6E0E5A2}" presName="childText" presStyleLbl="revTx" presStyleIdx="0" presStyleCnt="1">
        <dgm:presLayoutVars>
          <dgm:bulletEnabled val="1"/>
        </dgm:presLayoutVars>
      </dgm:prSet>
      <dgm:spPr/>
      <dgm:t>
        <a:bodyPr/>
        <a:lstStyle/>
        <a:p>
          <a:endParaRPr lang="en-US"/>
        </a:p>
      </dgm:t>
    </dgm:pt>
    <dgm:pt modelId="{B13380F5-CE14-47F8-A86F-387FABF26931}" type="pres">
      <dgm:prSet presAssocID="{52A53D96-4DF9-469B-808B-EE2FBC792F33}" presName="parentText" presStyleLbl="node1" presStyleIdx="2" presStyleCnt="3">
        <dgm:presLayoutVars>
          <dgm:chMax val="0"/>
          <dgm:bulletEnabled val="1"/>
        </dgm:presLayoutVars>
      </dgm:prSet>
      <dgm:spPr/>
      <dgm:t>
        <a:bodyPr/>
        <a:lstStyle/>
        <a:p>
          <a:endParaRPr lang="en-US"/>
        </a:p>
      </dgm:t>
    </dgm:pt>
  </dgm:ptLst>
  <dgm:cxnLst>
    <dgm:cxn modelId="{BCE402D1-5EC8-486B-A21D-E44270C7626B}" type="presOf" srcId="{8AC682E6-CF78-4D94-A37A-3B7DA6E0E5A2}" destId="{C5800661-E3A1-4494-A60D-2BE51BD787DE}" srcOrd="0" destOrd="0" presId="urn:microsoft.com/office/officeart/2005/8/layout/vList2"/>
    <dgm:cxn modelId="{B29B6466-24A2-47DE-933B-6516BA05D485}" srcId="{8AC682E6-CF78-4D94-A37A-3B7DA6E0E5A2}" destId="{A66D9D08-A244-45CB-B221-2ACC85F51636}" srcOrd="0" destOrd="0" parTransId="{2B5B8568-982B-4E84-950B-6BF3D9E6C8C7}" sibTransId="{8388D926-8DC5-4144-A09F-BF8C11DA9A50}"/>
    <dgm:cxn modelId="{B1246360-DA6B-40D9-80FC-1BECBFA3BFD8}" srcId="{8AC682E6-CF78-4D94-A37A-3B7DA6E0E5A2}" destId="{7F2626CC-E576-4508-B010-ABAB3F820995}" srcOrd="2" destOrd="0" parTransId="{786E9556-CAAC-42AC-A006-B961AB576FE1}" sibTransId="{98A9976C-DBDD-49E5-9466-C53EE3E8B2F4}"/>
    <dgm:cxn modelId="{901D761D-9D37-4A87-BE69-E7A5951E6CC8}" type="presOf" srcId="{A66D9D08-A244-45CB-B221-2ACC85F51636}" destId="{A77F822E-4B23-42C6-89D1-10654C7DC73B}" srcOrd="0" destOrd="0" presId="urn:microsoft.com/office/officeart/2005/8/layout/vList2"/>
    <dgm:cxn modelId="{C8104CBC-C0D5-4E12-83DF-70312F5530FC}" type="presOf" srcId="{C149543D-C9B6-4C10-BC2F-D1B65FEC58E6}" destId="{A77F822E-4B23-42C6-89D1-10654C7DC73B}" srcOrd="0" destOrd="3" presId="urn:microsoft.com/office/officeart/2005/8/layout/vList2"/>
    <dgm:cxn modelId="{0A425DB5-8015-4659-AB27-7ADDAA8D7763}" type="presOf" srcId="{7F2626CC-E576-4508-B010-ABAB3F820995}" destId="{A77F822E-4B23-42C6-89D1-10654C7DC73B}" srcOrd="0" destOrd="2" presId="urn:microsoft.com/office/officeart/2005/8/layout/vList2"/>
    <dgm:cxn modelId="{8241CDFE-BBBF-4200-B834-4BEB4E0821A7}" srcId="{8AC682E6-CF78-4D94-A37A-3B7DA6E0E5A2}" destId="{C149543D-C9B6-4C10-BC2F-D1B65FEC58E6}" srcOrd="3" destOrd="0" parTransId="{87B4F407-DC28-4142-A291-0E4B9DD9D52F}" sibTransId="{6EB3C306-4B95-4BA3-AAE5-83336BCCBD1B}"/>
    <dgm:cxn modelId="{B739EE03-6B3F-47B8-8A56-4FA044E430D3}" type="presOf" srcId="{8BD08749-EFBA-4CD9-817B-6A75A6E05325}" destId="{79C86F18-1183-448F-9BB4-2EC6FC3DA2A9}" srcOrd="0" destOrd="0" presId="urn:microsoft.com/office/officeart/2005/8/layout/vList2"/>
    <dgm:cxn modelId="{67EAC67E-CCCC-40BA-9364-4D63EC978E80}" type="presOf" srcId="{839FA41C-8696-4A5F-86B3-6FA9B84B3EFD}" destId="{DEE496E4-A80C-450C-AF8E-2A5442131663}" srcOrd="0" destOrd="0" presId="urn:microsoft.com/office/officeart/2005/8/layout/vList2"/>
    <dgm:cxn modelId="{A184D708-4F00-4BE7-84CE-EC2BC673643F}" srcId="{839FA41C-8696-4A5F-86B3-6FA9B84B3EFD}" destId="{8AC682E6-CF78-4D94-A37A-3B7DA6E0E5A2}" srcOrd="1" destOrd="0" parTransId="{D830BAB4-5C8A-474B-A733-651B881C99E9}" sibTransId="{4DBB61DC-B65F-4B3D-B3B2-8641D84C27C4}"/>
    <dgm:cxn modelId="{9A9C648E-D93A-4EA7-B5E5-3C2FF3448E79}" srcId="{8AC682E6-CF78-4D94-A37A-3B7DA6E0E5A2}" destId="{20D7FBF8-F123-4978-B5B7-661265B82672}" srcOrd="1" destOrd="0" parTransId="{031C619A-8ABE-4CB6-B841-C65F054346EC}" sibTransId="{4ED0157E-B13A-4C0A-90F6-B933D1DF49F9}"/>
    <dgm:cxn modelId="{E2E54A20-B62B-443D-A8F1-F3521853875F}" srcId="{839FA41C-8696-4A5F-86B3-6FA9B84B3EFD}" destId="{52A53D96-4DF9-469B-808B-EE2FBC792F33}" srcOrd="2" destOrd="0" parTransId="{C5C4C713-DD20-4C8B-A666-089F1B10ABAC}" sibTransId="{A66A4F75-2094-44B6-9B6A-673B60FDC92F}"/>
    <dgm:cxn modelId="{D128EC79-FC4C-4E9D-9E21-3D0703895247}" type="presOf" srcId="{20D7FBF8-F123-4978-B5B7-661265B82672}" destId="{A77F822E-4B23-42C6-89D1-10654C7DC73B}" srcOrd="0" destOrd="1" presId="urn:microsoft.com/office/officeart/2005/8/layout/vList2"/>
    <dgm:cxn modelId="{1A8C77DC-5C4B-4FF4-AD77-30A4EDE5F1DA}" srcId="{839FA41C-8696-4A5F-86B3-6FA9B84B3EFD}" destId="{8BD08749-EFBA-4CD9-817B-6A75A6E05325}" srcOrd="0" destOrd="0" parTransId="{7F70EB59-21E2-4B5E-B052-6C61E900D854}" sibTransId="{7DACB477-2CAE-48ED-ABDF-C6E972C262C5}"/>
    <dgm:cxn modelId="{7E349B6F-9E26-407B-8E83-30049240173B}" type="presOf" srcId="{52A53D96-4DF9-469B-808B-EE2FBC792F33}" destId="{B13380F5-CE14-47F8-A86F-387FABF26931}" srcOrd="0" destOrd="0" presId="urn:microsoft.com/office/officeart/2005/8/layout/vList2"/>
    <dgm:cxn modelId="{AB2531D0-EA7B-4472-9A30-4E33D0008904}" type="presParOf" srcId="{DEE496E4-A80C-450C-AF8E-2A5442131663}" destId="{79C86F18-1183-448F-9BB4-2EC6FC3DA2A9}" srcOrd="0" destOrd="0" presId="urn:microsoft.com/office/officeart/2005/8/layout/vList2"/>
    <dgm:cxn modelId="{ADF6424B-DD3D-44D0-B129-287A1D117CC7}" type="presParOf" srcId="{DEE496E4-A80C-450C-AF8E-2A5442131663}" destId="{A7D69FD1-054C-4812-9C34-054594071DE6}" srcOrd="1" destOrd="0" presId="urn:microsoft.com/office/officeart/2005/8/layout/vList2"/>
    <dgm:cxn modelId="{43A0703A-6F5F-4E56-B4C0-509A2746F692}" type="presParOf" srcId="{DEE496E4-A80C-450C-AF8E-2A5442131663}" destId="{C5800661-E3A1-4494-A60D-2BE51BD787DE}" srcOrd="2" destOrd="0" presId="urn:microsoft.com/office/officeart/2005/8/layout/vList2"/>
    <dgm:cxn modelId="{35D516D0-FAD4-4977-88DC-83A1955DBB57}" type="presParOf" srcId="{DEE496E4-A80C-450C-AF8E-2A5442131663}" destId="{A77F822E-4B23-42C6-89D1-10654C7DC73B}" srcOrd="3" destOrd="0" presId="urn:microsoft.com/office/officeart/2005/8/layout/vList2"/>
    <dgm:cxn modelId="{8814500C-39DD-404C-B67E-FF8138634516}" type="presParOf" srcId="{DEE496E4-A80C-450C-AF8E-2A5442131663}" destId="{B13380F5-CE14-47F8-A86F-387FABF2693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BFF627-7E65-4423-A5AB-36A2ED4FCB4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717FBC8-A468-4205-961B-54A08B5ABF59}">
      <dgm:prSet/>
      <dgm:spPr/>
      <dgm:t>
        <a:bodyPr/>
        <a:lstStyle/>
        <a:p>
          <a:r>
            <a:rPr lang="en-US" b="1" baseline="0" dirty="0"/>
            <a:t>Energy Savings. </a:t>
          </a:r>
          <a:r>
            <a:rPr lang="en-US" baseline="0" dirty="0"/>
            <a:t>VFDs save energy by enabling electric motors to operate at less than full speed. The Laws of Affinity for centrifugal pumps and fans states. </a:t>
          </a:r>
          <a:r>
            <a:rPr lang="en-US" u="sng" baseline="0" dirty="0"/>
            <a:t>Reducing motor speed by 25% decreases energy consumption by nearly 60% while reducing motor speed by 50% decreases energy consumption by nearly 90%. </a:t>
          </a:r>
          <a:r>
            <a:rPr lang="en-US" baseline="0" dirty="0"/>
            <a:t>Even with the 2% to 3% energy loss in the VFD, the energy savings can be very significant.</a:t>
          </a:r>
          <a:endParaRPr lang="en-US" dirty="0"/>
        </a:p>
      </dgm:t>
    </dgm:pt>
    <dgm:pt modelId="{427E31C3-2BC0-4D80-AF0C-A46C9DD2F18B}" type="parTrans" cxnId="{9ED490E6-5007-47FB-A666-625715079A93}">
      <dgm:prSet/>
      <dgm:spPr/>
      <dgm:t>
        <a:bodyPr/>
        <a:lstStyle/>
        <a:p>
          <a:endParaRPr lang="en-US"/>
        </a:p>
      </dgm:t>
    </dgm:pt>
    <dgm:pt modelId="{A7DBAFDE-3924-4CCC-948D-B42C9E33D1D2}" type="sibTrans" cxnId="{9ED490E6-5007-47FB-A666-625715079A93}">
      <dgm:prSet/>
      <dgm:spPr/>
      <dgm:t>
        <a:bodyPr/>
        <a:lstStyle/>
        <a:p>
          <a:endParaRPr lang="en-US"/>
        </a:p>
      </dgm:t>
    </dgm:pt>
    <dgm:pt modelId="{8E7905F9-20AB-41FD-9FDD-89F3913DFBE6}">
      <dgm:prSet/>
      <dgm:spPr/>
      <dgm:t>
        <a:bodyPr/>
        <a:lstStyle/>
        <a:p>
          <a:r>
            <a:rPr lang="en-US" b="1" baseline="0" dirty="0"/>
            <a:t>Process Control</a:t>
          </a:r>
          <a:r>
            <a:rPr lang="en-US" baseline="0" dirty="0"/>
            <a:t>. Reducing flow can allow for longer runs and less starts and stops on the process.</a:t>
          </a:r>
          <a:endParaRPr lang="en-US" dirty="0"/>
        </a:p>
      </dgm:t>
    </dgm:pt>
    <dgm:pt modelId="{B931F3B5-8F1F-47A8-9496-5CF10980E563}" type="parTrans" cxnId="{C3422075-DE90-481F-A533-7213CEEE6BC1}">
      <dgm:prSet/>
      <dgm:spPr/>
      <dgm:t>
        <a:bodyPr/>
        <a:lstStyle/>
        <a:p>
          <a:endParaRPr lang="en-US"/>
        </a:p>
      </dgm:t>
    </dgm:pt>
    <dgm:pt modelId="{75CCA62D-6D16-47FA-AFE7-A83609A2E01A}" type="sibTrans" cxnId="{C3422075-DE90-481F-A533-7213CEEE6BC1}">
      <dgm:prSet/>
      <dgm:spPr/>
      <dgm:t>
        <a:bodyPr/>
        <a:lstStyle/>
        <a:p>
          <a:endParaRPr lang="en-US"/>
        </a:p>
      </dgm:t>
    </dgm:pt>
    <dgm:pt modelId="{840F4989-B72A-4852-9EE9-A3F20308EA0A}">
      <dgm:prSet/>
      <dgm:spPr/>
      <dgm:t>
        <a:bodyPr/>
        <a:lstStyle/>
        <a:p>
          <a:r>
            <a:rPr lang="en-US" b="1" baseline="0"/>
            <a:t>Reducing Wear. </a:t>
          </a:r>
          <a:r>
            <a:rPr lang="en-US" baseline="0"/>
            <a:t>VFDs start motors slowly by ramping up the voltage rather than slamming motors with full line voltage to start. This reduces wear and potential overheating as well as water hammer.</a:t>
          </a:r>
          <a:endParaRPr lang="en-US"/>
        </a:p>
      </dgm:t>
    </dgm:pt>
    <dgm:pt modelId="{1AB7405F-3555-4436-BF13-BCE89FEF5886}" type="parTrans" cxnId="{108494D5-286B-4E39-9612-A592C3081CDF}">
      <dgm:prSet/>
      <dgm:spPr/>
      <dgm:t>
        <a:bodyPr/>
        <a:lstStyle/>
        <a:p>
          <a:endParaRPr lang="en-US"/>
        </a:p>
      </dgm:t>
    </dgm:pt>
    <dgm:pt modelId="{28241071-52F7-4FB3-A612-3BABE7E9F6A8}" type="sibTrans" cxnId="{108494D5-286B-4E39-9612-A592C3081CDF}">
      <dgm:prSet/>
      <dgm:spPr/>
      <dgm:t>
        <a:bodyPr/>
        <a:lstStyle/>
        <a:p>
          <a:endParaRPr lang="en-US"/>
        </a:p>
      </dgm:t>
    </dgm:pt>
    <dgm:pt modelId="{BE287614-4FAE-4FEC-A0B3-4617CB9C879F}" type="pres">
      <dgm:prSet presAssocID="{96BFF627-7E65-4423-A5AB-36A2ED4FCB4F}" presName="linear" presStyleCnt="0">
        <dgm:presLayoutVars>
          <dgm:animLvl val="lvl"/>
          <dgm:resizeHandles val="exact"/>
        </dgm:presLayoutVars>
      </dgm:prSet>
      <dgm:spPr/>
      <dgm:t>
        <a:bodyPr/>
        <a:lstStyle/>
        <a:p>
          <a:endParaRPr lang="en-US"/>
        </a:p>
      </dgm:t>
    </dgm:pt>
    <dgm:pt modelId="{2533069A-0C35-4B4F-8B76-07275BC38DDE}" type="pres">
      <dgm:prSet presAssocID="{B717FBC8-A468-4205-961B-54A08B5ABF59}" presName="parentText" presStyleLbl="node1" presStyleIdx="0" presStyleCnt="3">
        <dgm:presLayoutVars>
          <dgm:chMax val="0"/>
          <dgm:bulletEnabled val="1"/>
        </dgm:presLayoutVars>
      </dgm:prSet>
      <dgm:spPr/>
      <dgm:t>
        <a:bodyPr/>
        <a:lstStyle/>
        <a:p>
          <a:endParaRPr lang="en-US"/>
        </a:p>
      </dgm:t>
    </dgm:pt>
    <dgm:pt modelId="{1DC95ABD-8886-4947-9127-C87E2C979838}" type="pres">
      <dgm:prSet presAssocID="{A7DBAFDE-3924-4CCC-948D-B42C9E33D1D2}" presName="spacer" presStyleCnt="0"/>
      <dgm:spPr/>
    </dgm:pt>
    <dgm:pt modelId="{C91200C4-95D0-4BDB-B760-709CD6DB798D}" type="pres">
      <dgm:prSet presAssocID="{8E7905F9-20AB-41FD-9FDD-89F3913DFBE6}" presName="parentText" presStyleLbl="node1" presStyleIdx="1" presStyleCnt="3">
        <dgm:presLayoutVars>
          <dgm:chMax val="0"/>
          <dgm:bulletEnabled val="1"/>
        </dgm:presLayoutVars>
      </dgm:prSet>
      <dgm:spPr/>
      <dgm:t>
        <a:bodyPr/>
        <a:lstStyle/>
        <a:p>
          <a:endParaRPr lang="en-US"/>
        </a:p>
      </dgm:t>
    </dgm:pt>
    <dgm:pt modelId="{F36635AD-1506-4816-A0CC-CAD239F60E76}" type="pres">
      <dgm:prSet presAssocID="{75CCA62D-6D16-47FA-AFE7-A83609A2E01A}" presName="spacer" presStyleCnt="0"/>
      <dgm:spPr/>
    </dgm:pt>
    <dgm:pt modelId="{75D5573A-69E6-40E3-874A-B076A188867D}" type="pres">
      <dgm:prSet presAssocID="{840F4989-B72A-4852-9EE9-A3F20308EA0A}" presName="parentText" presStyleLbl="node1" presStyleIdx="2" presStyleCnt="3">
        <dgm:presLayoutVars>
          <dgm:chMax val="0"/>
          <dgm:bulletEnabled val="1"/>
        </dgm:presLayoutVars>
      </dgm:prSet>
      <dgm:spPr/>
      <dgm:t>
        <a:bodyPr/>
        <a:lstStyle/>
        <a:p>
          <a:endParaRPr lang="en-US"/>
        </a:p>
      </dgm:t>
    </dgm:pt>
  </dgm:ptLst>
  <dgm:cxnLst>
    <dgm:cxn modelId="{C3A30FCB-44F4-4A3F-8CCE-42BC123B2B4D}" type="presOf" srcId="{B717FBC8-A468-4205-961B-54A08B5ABF59}" destId="{2533069A-0C35-4B4F-8B76-07275BC38DDE}" srcOrd="0" destOrd="0" presId="urn:microsoft.com/office/officeart/2005/8/layout/vList2"/>
    <dgm:cxn modelId="{108494D5-286B-4E39-9612-A592C3081CDF}" srcId="{96BFF627-7E65-4423-A5AB-36A2ED4FCB4F}" destId="{840F4989-B72A-4852-9EE9-A3F20308EA0A}" srcOrd="2" destOrd="0" parTransId="{1AB7405F-3555-4436-BF13-BCE89FEF5886}" sibTransId="{28241071-52F7-4FB3-A612-3BABE7E9F6A8}"/>
    <dgm:cxn modelId="{EBD8C88F-FD27-4E7B-A216-EFDF4857D6BF}" type="presOf" srcId="{840F4989-B72A-4852-9EE9-A3F20308EA0A}" destId="{75D5573A-69E6-40E3-874A-B076A188867D}" srcOrd="0" destOrd="0" presId="urn:microsoft.com/office/officeart/2005/8/layout/vList2"/>
    <dgm:cxn modelId="{9ED490E6-5007-47FB-A666-625715079A93}" srcId="{96BFF627-7E65-4423-A5AB-36A2ED4FCB4F}" destId="{B717FBC8-A468-4205-961B-54A08B5ABF59}" srcOrd="0" destOrd="0" parTransId="{427E31C3-2BC0-4D80-AF0C-A46C9DD2F18B}" sibTransId="{A7DBAFDE-3924-4CCC-948D-B42C9E33D1D2}"/>
    <dgm:cxn modelId="{5768E0AA-2DE9-4AE3-9B5D-0C1A6FE95C7E}" type="presOf" srcId="{8E7905F9-20AB-41FD-9FDD-89F3913DFBE6}" destId="{C91200C4-95D0-4BDB-B760-709CD6DB798D}" srcOrd="0" destOrd="0" presId="urn:microsoft.com/office/officeart/2005/8/layout/vList2"/>
    <dgm:cxn modelId="{C3422075-DE90-481F-A533-7213CEEE6BC1}" srcId="{96BFF627-7E65-4423-A5AB-36A2ED4FCB4F}" destId="{8E7905F9-20AB-41FD-9FDD-89F3913DFBE6}" srcOrd="1" destOrd="0" parTransId="{B931F3B5-8F1F-47A8-9496-5CF10980E563}" sibTransId="{75CCA62D-6D16-47FA-AFE7-A83609A2E01A}"/>
    <dgm:cxn modelId="{C4A26EB1-664E-4776-A9DA-3A2235457769}" type="presOf" srcId="{96BFF627-7E65-4423-A5AB-36A2ED4FCB4F}" destId="{BE287614-4FAE-4FEC-A0B3-4617CB9C879F}" srcOrd="0" destOrd="0" presId="urn:microsoft.com/office/officeart/2005/8/layout/vList2"/>
    <dgm:cxn modelId="{21EB27D6-A559-4806-9742-893E5BA51953}" type="presParOf" srcId="{BE287614-4FAE-4FEC-A0B3-4617CB9C879F}" destId="{2533069A-0C35-4B4F-8B76-07275BC38DDE}" srcOrd="0" destOrd="0" presId="urn:microsoft.com/office/officeart/2005/8/layout/vList2"/>
    <dgm:cxn modelId="{CFB1B88B-967F-44EF-8F3B-089FEB3C04B8}" type="presParOf" srcId="{BE287614-4FAE-4FEC-A0B3-4617CB9C879F}" destId="{1DC95ABD-8886-4947-9127-C87E2C979838}" srcOrd="1" destOrd="0" presId="urn:microsoft.com/office/officeart/2005/8/layout/vList2"/>
    <dgm:cxn modelId="{19688727-B77E-4119-A070-D0C2FD047FBE}" type="presParOf" srcId="{BE287614-4FAE-4FEC-A0B3-4617CB9C879F}" destId="{C91200C4-95D0-4BDB-B760-709CD6DB798D}" srcOrd="2" destOrd="0" presId="urn:microsoft.com/office/officeart/2005/8/layout/vList2"/>
    <dgm:cxn modelId="{15443D3C-CF9C-4AEE-9DB5-6DA69EDDB1DE}" type="presParOf" srcId="{BE287614-4FAE-4FEC-A0B3-4617CB9C879F}" destId="{F36635AD-1506-4816-A0CC-CAD239F60E76}" srcOrd="3" destOrd="0" presId="urn:microsoft.com/office/officeart/2005/8/layout/vList2"/>
    <dgm:cxn modelId="{3324F27B-C01E-4FF1-B6F7-996345545EA8}" type="presParOf" srcId="{BE287614-4FAE-4FEC-A0B3-4617CB9C879F}" destId="{75D5573A-69E6-40E3-874A-B076A188867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07F5CE-4C63-4B81-AD4C-1835614643F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F6032CA-1118-4444-98DE-3B6FC06E8DAB}">
      <dgm:prSet/>
      <dgm:spPr/>
      <dgm:t>
        <a:bodyPr/>
        <a:lstStyle/>
        <a:p>
          <a:r>
            <a:rPr lang="en-US" b="1" baseline="0"/>
            <a:t>Financial Incentives.</a:t>
          </a:r>
          <a:r>
            <a:rPr lang="en-US" baseline="0"/>
            <a:t> Significant credits, rebates and tax deductions are available from many local utilities and governments agencies to incentivize the installation of energy-saving VFDs.</a:t>
          </a:r>
          <a:endParaRPr lang="en-US"/>
        </a:p>
      </dgm:t>
    </dgm:pt>
    <dgm:pt modelId="{044EC9CA-2880-4D16-8748-36EFFAB7941A}" type="parTrans" cxnId="{F09FE718-0C67-4BE2-8F65-515C1375607B}">
      <dgm:prSet/>
      <dgm:spPr/>
      <dgm:t>
        <a:bodyPr/>
        <a:lstStyle/>
        <a:p>
          <a:endParaRPr lang="en-US"/>
        </a:p>
      </dgm:t>
    </dgm:pt>
    <dgm:pt modelId="{28190163-D741-42B7-BB56-B46B8B428E2F}" type="sibTrans" cxnId="{F09FE718-0C67-4BE2-8F65-515C1375607B}">
      <dgm:prSet/>
      <dgm:spPr/>
      <dgm:t>
        <a:bodyPr/>
        <a:lstStyle/>
        <a:p>
          <a:endParaRPr lang="en-US"/>
        </a:p>
      </dgm:t>
    </dgm:pt>
    <dgm:pt modelId="{8B2DB980-E7B5-4138-AA48-85040C63D6E2}">
      <dgm:prSet/>
      <dgm:spPr/>
      <dgm:t>
        <a:bodyPr/>
        <a:lstStyle/>
        <a:p>
          <a:r>
            <a:rPr lang="en-US" b="1" baseline="0" dirty="0"/>
            <a:t>Reduce Demand Charges.</a:t>
          </a:r>
          <a:r>
            <a:rPr lang="en-US" baseline="0" dirty="0"/>
            <a:t> Many commercial and industrial facilities are subject to utility Demand Changes based on the highest current demand occurring during a year. VFDs can help reduce Demand Charges by limiting motor inrush currents that can be 5 to 11 times higher than full-load current.</a:t>
          </a:r>
          <a:endParaRPr lang="en-US" dirty="0"/>
        </a:p>
      </dgm:t>
    </dgm:pt>
    <dgm:pt modelId="{32DFE8A9-26AA-4C53-93DF-D81A7F4E2F14}" type="parTrans" cxnId="{D854A3AB-0F36-41A8-88F5-907E35DD2ED7}">
      <dgm:prSet/>
      <dgm:spPr/>
      <dgm:t>
        <a:bodyPr/>
        <a:lstStyle/>
        <a:p>
          <a:endParaRPr lang="en-US"/>
        </a:p>
      </dgm:t>
    </dgm:pt>
    <dgm:pt modelId="{6708F27E-76F1-4913-8A6C-920F4F6E30B9}" type="sibTrans" cxnId="{D854A3AB-0F36-41A8-88F5-907E35DD2ED7}">
      <dgm:prSet/>
      <dgm:spPr/>
      <dgm:t>
        <a:bodyPr/>
        <a:lstStyle/>
        <a:p>
          <a:endParaRPr lang="en-US"/>
        </a:p>
      </dgm:t>
    </dgm:pt>
    <dgm:pt modelId="{718BB3B4-1964-4E3C-92FA-189935B872B4}">
      <dgm:prSet/>
      <dgm:spPr/>
      <dgm:t>
        <a:bodyPr/>
        <a:lstStyle/>
        <a:p>
          <a:r>
            <a:rPr lang="en-US" b="1" baseline="0" dirty="0"/>
            <a:t>Offset Oversizing.</a:t>
          </a:r>
          <a:r>
            <a:rPr lang="en-US" baseline="0" dirty="0"/>
            <a:t> In many HVAC applications, centrifugal fans and pumps are oversized to account for various uncertainties. VSD speed control minimizes energy wasted by oversized motors that may never run at full speed.</a:t>
          </a:r>
          <a:endParaRPr lang="en-US" dirty="0"/>
        </a:p>
      </dgm:t>
    </dgm:pt>
    <dgm:pt modelId="{10580EDD-264B-4661-ACC5-247758341208}" type="parTrans" cxnId="{52CC0E08-C42B-40DE-9ACF-2F5C6E7143E8}">
      <dgm:prSet/>
      <dgm:spPr/>
      <dgm:t>
        <a:bodyPr/>
        <a:lstStyle/>
        <a:p>
          <a:endParaRPr lang="en-US"/>
        </a:p>
      </dgm:t>
    </dgm:pt>
    <dgm:pt modelId="{4E3A8310-F681-4D08-9696-8BEE991FAC5E}" type="sibTrans" cxnId="{52CC0E08-C42B-40DE-9ACF-2F5C6E7143E8}">
      <dgm:prSet/>
      <dgm:spPr/>
      <dgm:t>
        <a:bodyPr/>
        <a:lstStyle/>
        <a:p>
          <a:endParaRPr lang="en-US"/>
        </a:p>
      </dgm:t>
    </dgm:pt>
    <dgm:pt modelId="{545EC6EE-4AB8-4786-B78C-808C79EA364A}" type="pres">
      <dgm:prSet presAssocID="{A607F5CE-4C63-4B81-AD4C-1835614643F5}" presName="linear" presStyleCnt="0">
        <dgm:presLayoutVars>
          <dgm:animLvl val="lvl"/>
          <dgm:resizeHandles val="exact"/>
        </dgm:presLayoutVars>
      </dgm:prSet>
      <dgm:spPr/>
      <dgm:t>
        <a:bodyPr/>
        <a:lstStyle/>
        <a:p>
          <a:endParaRPr lang="en-US"/>
        </a:p>
      </dgm:t>
    </dgm:pt>
    <dgm:pt modelId="{5E5DBBC9-628C-43EA-A698-E9821C842400}" type="pres">
      <dgm:prSet presAssocID="{5F6032CA-1118-4444-98DE-3B6FC06E8DAB}" presName="parentText" presStyleLbl="node1" presStyleIdx="0" presStyleCnt="3" custScaleY="98326">
        <dgm:presLayoutVars>
          <dgm:chMax val="0"/>
          <dgm:bulletEnabled val="1"/>
        </dgm:presLayoutVars>
      </dgm:prSet>
      <dgm:spPr/>
      <dgm:t>
        <a:bodyPr/>
        <a:lstStyle/>
        <a:p>
          <a:endParaRPr lang="en-US"/>
        </a:p>
      </dgm:t>
    </dgm:pt>
    <dgm:pt modelId="{E87283D8-F0F6-4087-A22F-566595AA75A9}" type="pres">
      <dgm:prSet presAssocID="{28190163-D741-42B7-BB56-B46B8B428E2F}" presName="spacer" presStyleCnt="0"/>
      <dgm:spPr/>
    </dgm:pt>
    <dgm:pt modelId="{CB5F2E3C-28A7-408F-8179-026DF7F5D83B}" type="pres">
      <dgm:prSet presAssocID="{8B2DB980-E7B5-4138-AA48-85040C63D6E2}" presName="parentText" presStyleLbl="node1" presStyleIdx="1" presStyleCnt="3">
        <dgm:presLayoutVars>
          <dgm:chMax val="0"/>
          <dgm:bulletEnabled val="1"/>
        </dgm:presLayoutVars>
      </dgm:prSet>
      <dgm:spPr/>
      <dgm:t>
        <a:bodyPr/>
        <a:lstStyle/>
        <a:p>
          <a:endParaRPr lang="en-US"/>
        </a:p>
      </dgm:t>
    </dgm:pt>
    <dgm:pt modelId="{D356E028-6FF9-4846-8C29-580D90CC4F12}" type="pres">
      <dgm:prSet presAssocID="{6708F27E-76F1-4913-8A6C-920F4F6E30B9}" presName="spacer" presStyleCnt="0"/>
      <dgm:spPr/>
    </dgm:pt>
    <dgm:pt modelId="{1BC60CD7-8025-40E1-82CB-F20D902A9E2F}" type="pres">
      <dgm:prSet presAssocID="{718BB3B4-1964-4E3C-92FA-189935B872B4}" presName="parentText" presStyleLbl="node1" presStyleIdx="2" presStyleCnt="3">
        <dgm:presLayoutVars>
          <dgm:chMax val="0"/>
          <dgm:bulletEnabled val="1"/>
        </dgm:presLayoutVars>
      </dgm:prSet>
      <dgm:spPr/>
      <dgm:t>
        <a:bodyPr/>
        <a:lstStyle/>
        <a:p>
          <a:endParaRPr lang="en-US"/>
        </a:p>
      </dgm:t>
    </dgm:pt>
  </dgm:ptLst>
  <dgm:cxnLst>
    <dgm:cxn modelId="{AFE131C6-834E-49FB-9B9B-F8B21A77EC93}" type="presOf" srcId="{5F6032CA-1118-4444-98DE-3B6FC06E8DAB}" destId="{5E5DBBC9-628C-43EA-A698-E9821C842400}" srcOrd="0" destOrd="0" presId="urn:microsoft.com/office/officeart/2005/8/layout/vList2"/>
    <dgm:cxn modelId="{E56ABC5F-166A-413B-84CF-24A26D44CD1A}" type="presOf" srcId="{A607F5CE-4C63-4B81-AD4C-1835614643F5}" destId="{545EC6EE-4AB8-4786-B78C-808C79EA364A}" srcOrd="0" destOrd="0" presId="urn:microsoft.com/office/officeart/2005/8/layout/vList2"/>
    <dgm:cxn modelId="{D854A3AB-0F36-41A8-88F5-907E35DD2ED7}" srcId="{A607F5CE-4C63-4B81-AD4C-1835614643F5}" destId="{8B2DB980-E7B5-4138-AA48-85040C63D6E2}" srcOrd="1" destOrd="0" parTransId="{32DFE8A9-26AA-4C53-93DF-D81A7F4E2F14}" sibTransId="{6708F27E-76F1-4913-8A6C-920F4F6E30B9}"/>
    <dgm:cxn modelId="{52CC0E08-C42B-40DE-9ACF-2F5C6E7143E8}" srcId="{A607F5CE-4C63-4B81-AD4C-1835614643F5}" destId="{718BB3B4-1964-4E3C-92FA-189935B872B4}" srcOrd="2" destOrd="0" parTransId="{10580EDD-264B-4661-ACC5-247758341208}" sibTransId="{4E3A8310-F681-4D08-9696-8BEE991FAC5E}"/>
    <dgm:cxn modelId="{F09FE718-0C67-4BE2-8F65-515C1375607B}" srcId="{A607F5CE-4C63-4B81-AD4C-1835614643F5}" destId="{5F6032CA-1118-4444-98DE-3B6FC06E8DAB}" srcOrd="0" destOrd="0" parTransId="{044EC9CA-2880-4D16-8748-36EFFAB7941A}" sibTransId="{28190163-D741-42B7-BB56-B46B8B428E2F}"/>
    <dgm:cxn modelId="{A2874A7D-30F0-48F8-BCD0-800BE4C548E7}" type="presOf" srcId="{718BB3B4-1964-4E3C-92FA-189935B872B4}" destId="{1BC60CD7-8025-40E1-82CB-F20D902A9E2F}" srcOrd="0" destOrd="0" presId="urn:microsoft.com/office/officeart/2005/8/layout/vList2"/>
    <dgm:cxn modelId="{56767503-145D-4590-8748-0A1E612BDED7}" type="presOf" srcId="{8B2DB980-E7B5-4138-AA48-85040C63D6E2}" destId="{CB5F2E3C-28A7-408F-8179-026DF7F5D83B}" srcOrd="0" destOrd="0" presId="urn:microsoft.com/office/officeart/2005/8/layout/vList2"/>
    <dgm:cxn modelId="{6CF5D932-FB41-490E-892F-7A9DC947D73A}" type="presParOf" srcId="{545EC6EE-4AB8-4786-B78C-808C79EA364A}" destId="{5E5DBBC9-628C-43EA-A698-E9821C842400}" srcOrd="0" destOrd="0" presId="urn:microsoft.com/office/officeart/2005/8/layout/vList2"/>
    <dgm:cxn modelId="{751515EB-1E8B-4D7C-A43D-56209A8A0011}" type="presParOf" srcId="{545EC6EE-4AB8-4786-B78C-808C79EA364A}" destId="{E87283D8-F0F6-4087-A22F-566595AA75A9}" srcOrd="1" destOrd="0" presId="urn:microsoft.com/office/officeart/2005/8/layout/vList2"/>
    <dgm:cxn modelId="{DB2EC15E-BC2D-47F4-92F6-1DBE2A852871}" type="presParOf" srcId="{545EC6EE-4AB8-4786-B78C-808C79EA364A}" destId="{CB5F2E3C-28A7-408F-8179-026DF7F5D83B}" srcOrd="2" destOrd="0" presId="urn:microsoft.com/office/officeart/2005/8/layout/vList2"/>
    <dgm:cxn modelId="{2682CEE0-AA64-4E96-841B-F4125052F451}" type="presParOf" srcId="{545EC6EE-4AB8-4786-B78C-808C79EA364A}" destId="{D356E028-6FF9-4846-8C29-580D90CC4F12}" srcOrd="3" destOrd="0" presId="urn:microsoft.com/office/officeart/2005/8/layout/vList2"/>
    <dgm:cxn modelId="{E8C74D47-B6FD-40B3-9B69-51BEEDDD45C7}" type="presParOf" srcId="{545EC6EE-4AB8-4786-B78C-808C79EA364A}" destId="{1BC60CD7-8025-40E1-82CB-F20D902A9E2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6E2A9B-E419-480B-A538-83663487043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D26248B-F56E-4A55-A10A-C327A3C387C6}">
      <dgm:prSet/>
      <dgm:spPr/>
      <dgm:t>
        <a:bodyPr/>
        <a:lstStyle/>
        <a:p>
          <a:r>
            <a:rPr lang="en-US" b="1" baseline="0"/>
            <a:t>Window/door seals</a:t>
          </a:r>
          <a:endParaRPr lang="en-US"/>
        </a:p>
      </dgm:t>
    </dgm:pt>
    <dgm:pt modelId="{1CDE742F-7C0D-4089-B886-202E81CDF65E}" type="parTrans" cxnId="{0E69C545-12A0-48DB-886B-B208B5B03FCA}">
      <dgm:prSet/>
      <dgm:spPr/>
      <dgm:t>
        <a:bodyPr/>
        <a:lstStyle/>
        <a:p>
          <a:endParaRPr lang="en-US"/>
        </a:p>
      </dgm:t>
    </dgm:pt>
    <dgm:pt modelId="{293BF414-915C-4988-8151-052B036FEA66}" type="sibTrans" cxnId="{0E69C545-12A0-48DB-886B-B208B5B03FCA}">
      <dgm:prSet/>
      <dgm:spPr/>
      <dgm:t>
        <a:bodyPr/>
        <a:lstStyle/>
        <a:p>
          <a:endParaRPr lang="en-US"/>
        </a:p>
      </dgm:t>
    </dgm:pt>
    <dgm:pt modelId="{1B01DB8C-6F74-489A-A3AC-CF640CDC3523}">
      <dgm:prSet/>
      <dgm:spPr/>
      <dgm:t>
        <a:bodyPr/>
        <a:lstStyle/>
        <a:p>
          <a:r>
            <a:rPr lang="en-US" b="1" baseline="0"/>
            <a:t>Sufficient insulation of walls and ceilings of heated/occupied areas</a:t>
          </a:r>
          <a:endParaRPr lang="en-US"/>
        </a:p>
      </dgm:t>
    </dgm:pt>
    <dgm:pt modelId="{F04D19D1-8FC9-47D3-9360-A3918E446C47}" type="parTrans" cxnId="{DBD8703B-82FF-4681-BB00-A1C1272386DA}">
      <dgm:prSet/>
      <dgm:spPr/>
      <dgm:t>
        <a:bodyPr/>
        <a:lstStyle/>
        <a:p>
          <a:endParaRPr lang="en-US"/>
        </a:p>
      </dgm:t>
    </dgm:pt>
    <dgm:pt modelId="{BE822F02-32E4-4B4F-B382-70ED8E596BFD}" type="sibTrans" cxnId="{DBD8703B-82FF-4681-BB00-A1C1272386DA}">
      <dgm:prSet/>
      <dgm:spPr/>
      <dgm:t>
        <a:bodyPr/>
        <a:lstStyle/>
        <a:p>
          <a:endParaRPr lang="en-US"/>
        </a:p>
      </dgm:t>
    </dgm:pt>
    <dgm:pt modelId="{B12FF900-1285-4DCF-9A8E-7B8C5F961B3F}">
      <dgm:prSet/>
      <dgm:spPr/>
      <dgm:t>
        <a:bodyPr/>
        <a:lstStyle/>
        <a:p>
          <a:r>
            <a:rPr lang="en-US" b="1" baseline="0"/>
            <a:t>Heated and cooled areas really need to be? </a:t>
          </a:r>
          <a:endParaRPr lang="en-US"/>
        </a:p>
      </dgm:t>
    </dgm:pt>
    <dgm:pt modelId="{8A62F19A-7A6C-429C-AAD5-EE690FA44F4A}" type="parTrans" cxnId="{77D43E06-A6FC-42E6-B183-F018E4CAC0A1}">
      <dgm:prSet/>
      <dgm:spPr/>
      <dgm:t>
        <a:bodyPr/>
        <a:lstStyle/>
        <a:p>
          <a:endParaRPr lang="en-US"/>
        </a:p>
      </dgm:t>
    </dgm:pt>
    <dgm:pt modelId="{A11D7A24-C1BA-4A7E-A3EE-0294FA2F1651}" type="sibTrans" cxnId="{77D43E06-A6FC-42E6-B183-F018E4CAC0A1}">
      <dgm:prSet/>
      <dgm:spPr/>
      <dgm:t>
        <a:bodyPr/>
        <a:lstStyle/>
        <a:p>
          <a:endParaRPr lang="en-US"/>
        </a:p>
      </dgm:t>
    </dgm:pt>
    <dgm:pt modelId="{F27FE359-9414-4D45-953E-6E7F21990F57}">
      <dgm:prSet/>
      <dgm:spPr/>
      <dgm:t>
        <a:bodyPr/>
        <a:lstStyle/>
        <a:p>
          <a:r>
            <a:rPr lang="en-US" b="1" baseline="0"/>
            <a:t>Cracks in building structure that let unconditioned air in or conditioned air out</a:t>
          </a:r>
          <a:endParaRPr lang="en-US"/>
        </a:p>
      </dgm:t>
    </dgm:pt>
    <dgm:pt modelId="{23F2A524-481B-48A0-AAFA-BB62164DD3B1}" type="parTrans" cxnId="{D384F2D4-47ED-4D6B-B099-4C5E021195BC}">
      <dgm:prSet/>
      <dgm:spPr/>
      <dgm:t>
        <a:bodyPr/>
        <a:lstStyle/>
        <a:p>
          <a:endParaRPr lang="en-US"/>
        </a:p>
      </dgm:t>
    </dgm:pt>
    <dgm:pt modelId="{D690721D-915F-4223-8AB9-2DC0D4D608E7}" type="sibTrans" cxnId="{D384F2D4-47ED-4D6B-B099-4C5E021195BC}">
      <dgm:prSet/>
      <dgm:spPr/>
      <dgm:t>
        <a:bodyPr/>
        <a:lstStyle/>
        <a:p>
          <a:endParaRPr lang="en-US"/>
        </a:p>
      </dgm:t>
    </dgm:pt>
    <dgm:pt modelId="{76193142-4E27-4575-9AD1-1BB0AB061B13}" type="pres">
      <dgm:prSet presAssocID="{946E2A9B-E419-480B-A538-83663487043E}" presName="root" presStyleCnt="0">
        <dgm:presLayoutVars>
          <dgm:dir/>
          <dgm:resizeHandles val="exact"/>
        </dgm:presLayoutVars>
      </dgm:prSet>
      <dgm:spPr/>
      <dgm:t>
        <a:bodyPr/>
        <a:lstStyle/>
        <a:p>
          <a:endParaRPr lang="en-US"/>
        </a:p>
      </dgm:t>
    </dgm:pt>
    <dgm:pt modelId="{1CD9677D-720A-402F-B855-5B11D0B01C8C}" type="pres">
      <dgm:prSet presAssocID="{6D26248B-F56E-4A55-A10A-C327A3C387C6}" presName="compNode" presStyleCnt="0"/>
      <dgm:spPr/>
    </dgm:pt>
    <dgm:pt modelId="{FE6CB77A-EDBC-4A79-85FF-691D07D16428}" type="pres">
      <dgm:prSet presAssocID="{6D26248B-F56E-4A55-A10A-C327A3C387C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Window"/>
        </a:ext>
      </dgm:extLst>
    </dgm:pt>
    <dgm:pt modelId="{4DC7E733-B68F-408F-879B-5D2824EB8CC2}" type="pres">
      <dgm:prSet presAssocID="{6D26248B-F56E-4A55-A10A-C327A3C387C6}" presName="spaceRect" presStyleCnt="0"/>
      <dgm:spPr/>
    </dgm:pt>
    <dgm:pt modelId="{73FECAA8-56B5-4E27-AF8F-E1FF6828BC2E}" type="pres">
      <dgm:prSet presAssocID="{6D26248B-F56E-4A55-A10A-C327A3C387C6}" presName="textRect" presStyleLbl="revTx" presStyleIdx="0" presStyleCnt="4">
        <dgm:presLayoutVars>
          <dgm:chMax val="1"/>
          <dgm:chPref val="1"/>
        </dgm:presLayoutVars>
      </dgm:prSet>
      <dgm:spPr/>
      <dgm:t>
        <a:bodyPr/>
        <a:lstStyle/>
        <a:p>
          <a:endParaRPr lang="en-US"/>
        </a:p>
      </dgm:t>
    </dgm:pt>
    <dgm:pt modelId="{82D98A37-6E66-4AA5-92B0-D2907F66B4FF}" type="pres">
      <dgm:prSet presAssocID="{293BF414-915C-4988-8151-052B036FEA66}" presName="sibTrans" presStyleCnt="0"/>
      <dgm:spPr/>
    </dgm:pt>
    <dgm:pt modelId="{11BF886E-98EF-4DCD-AB12-061DAF72BE31}" type="pres">
      <dgm:prSet presAssocID="{1B01DB8C-6F74-489A-A3AC-CF640CDC3523}" presName="compNode" presStyleCnt="0"/>
      <dgm:spPr/>
    </dgm:pt>
    <dgm:pt modelId="{ABFB557E-2F7D-4E8E-8460-9331F8BE1B23}" type="pres">
      <dgm:prSet presAssocID="{1B01DB8C-6F74-489A-A3AC-CF640CDC352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Fire"/>
        </a:ext>
      </dgm:extLst>
    </dgm:pt>
    <dgm:pt modelId="{3E71D768-58AA-4E2A-BE33-B9EF839C60D7}" type="pres">
      <dgm:prSet presAssocID="{1B01DB8C-6F74-489A-A3AC-CF640CDC3523}" presName="spaceRect" presStyleCnt="0"/>
      <dgm:spPr/>
    </dgm:pt>
    <dgm:pt modelId="{C2D7CE12-F94C-49BF-A609-CD4B6758117A}" type="pres">
      <dgm:prSet presAssocID="{1B01DB8C-6F74-489A-A3AC-CF640CDC3523}" presName="textRect" presStyleLbl="revTx" presStyleIdx="1" presStyleCnt="4">
        <dgm:presLayoutVars>
          <dgm:chMax val="1"/>
          <dgm:chPref val="1"/>
        </dgm:presLayoutVars>
      </dgm:prSet>
      <dgm:spPr/>
      <dgm:t>
        <a:bodyPr/>
        <a:lstStyle/>
        <a:p>
          <a:endParaRPr lang="en-US"/>
        </a:p>
      </dgm:t>
    </dgm:pt>
    <dgm:pt modelId="{A0B91C6B-124F-4D26-8A09-2D8A0BE5E0A9}" type="pres">
      <dgm:prSet presAssocID="{BE822F02-32E4-4B4F-B382-70ED8E596BFD}" presName="sibTrans" presStyleCnt="0"/>
      <dgm:spPr/>
    </dgm:pt>
    <dgm:pt modelId="{C56908F8-C2DB-4696-B7A8-67E2320BE1D8}" type="pres">
      <dgm:prSet presAssocID="{B12FF900-1285-4DCF-9A8E-7B8C5F961B3F}" presName="compNode" presStyleCnt="0"/>
      <dgm:spPr/>
    </dgm:pt>
    <dgm:pt modelId="{A9CB5296-5D25-4045-9AE7-741587768EB7}" type="pres">
      <dgm:prSet presAssocID="{B12FF900-1285-4DCF-9A8E-7B8C5F961B3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Low Temperature"/>
        </a:ext>
      </dgm:extLst>
    </dgm:pt>
    <dgm:pt modelId="{84FC4B09-E636-461D-9517-46D7A0EF89E8}" type="pres">
      <dgm:prSet presAssocID="{B12FF900-1285-4DCF-9A8E-7B8C5F961B3F}" presName="spaceRect" presStyleCnt="0"/>
      <dgm:spPr/>
    </dgm:pt>
    <dgm:pt modelId="{6D663333-8F08-4E80-B6A8-F81307718C5F}" type="pres">
      <dgm:prSet presAssocID="{B12FF900-1285-4DCF-9A8E-7B8C5F961B3F}" presName="textRect" presStyleLbl="revTx" presStyleIdx="2" presStyleCnt="4">
        <dgm:presLayoutVars>
          <dgm:chMax val="1"/>
          <dgm:chPref val="1"/>
        </dgm:presLayoutVars>
      </dgm:prSet>
      <dgm:spPr/>
      <dgm:t>
        <a:bodyPr/>
        <a:lstStyle/>
        <a:p>
          <a:endParaRPr lang="en-US"/>
        </a:p>
      </dgm:t>
    </dgm:pt>
    <dgm:pt modelId="{9CD2E7F3-825D-40B3-ABD9-FDDF411D8FFF}" type="pres">
      <dgm:prSet presAssocID="{A11D7A24-C1BA-4A7E-A3EE-0294FA2F1651}" presName="sibTrans" presStyleCnt="0"/>
      <dgm:spPr/>
    </dgm:pt>
    <dgm:pt modelId="{09F6986C-2178-4657-BB7D-0C3C9D575F56}" type="pres">
      <dgm:prSet presAssocID="{F27FE359-9414-4D45-953E-6E7F21990F57}" presName="compNode" presStyleCnt="0"/>
      <dgm:spPr/>
    </dgm:pt>
    <dgm:pt modelId="{8B827798-3276-4738-B03C-D7E06FC45347}" type="pres">
      <dgm:prSet presAssocID="{F27FE359-9414-4D45-953E-6E7F21990F5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Home"/>
        </a:ext>
      </dgm:extLst>
    </dgm:pt>
    <dgm:pt modelId="{2D872DEC-A87E-4B79-BFE2-88E65E37749D}" type="pres">
      <dgm:prSet presAssocID="{F27FE359-9414-4D45-953E-6E7F21990F57}" presName="spaceRect" presStyleCnt="0"/>
      <dgm:spPr/>
    </dgm:pt>
    <dgm:pt modelId="{F8624620-3264-411A-AEEB-93E46CBFAAB2}" type="pres">
      <dgm:prSet presAssocID="{F27FE359-9414-4D45-953E-6E7F21990F57}" presName="textRect" presStyleLbl="revTx" presStyleIdx="3" presStyleCnt="4">
        <dgm:presLayoutVars>
          <dgm:chMax val="1"/>
          <dgm:chPref val="1"/>
        </dgm:presLayoutVars>
      </dgm:prSet>
      <dgm:spPr/>
      <dgm:t>
        <a:bodyPr/>
        <a:lstStyle/>
        <a:p>
          <a:endParaRPr lang="en-US"/>
        </a:p>
      </dgm:t>
    </dgm:pt>
  </dgm:ptLst>
  <dgm:cxnLst>
    <dgm:cxn modelId="{CABC1584-2683-40E7-8E31-64A9D6D1FD8A}" type="presOf" srcId="{6D26248B-F56E-4A55-A10A-C327A3C387C6}" destId="{73FECAA8-56B5-4E27-AF8F-E1FF6828BC2E}" srcOrd="0" destOrd="0" presId="urn:microsoft.com/office/officeart/2018/2/layout/IconLabelList"/>
    <dgm:cxn modelId="{978BB7F7-A0B5-427E-95E1-E5D96D6D7F52}" type="presOf" srcId="{F27FE359-9414-4D45-953E-6E7F21990F57}" destId="{F8624620-3264-411A-AEEB-93E46CBFAAB2}" srcOrd="0" destOrd="0" presId="urn:microsoft.com/office/officeart/2018/2/layout/IconLabelList"/>
    <dgm:cxn modelId="{F449E49D-9E0E-4488-8005-750246D915FC}" type="presOf" srcId="{946E2A9B-E419-480B-A538-83663487043E}" destId="{76193142-4E27-4575-9AD1-1BB0AB061B13}" srcOrd="0" destOrd="0" presId="urn:microsoft.com/office/officeart/2018/2/layout/IconLabelList"/>
    <dgm:cxn modelId="{DBD8703B-82FF-4681-BB00-A1C1272386DA}" srcId="{946E2A9B-E419-480B-A538-83663487043E}" destId="{1B01DB8C-6F74-489A-A3AC-CF640CDC3523}" srcOrd="1" destOrd="0" parTransId="{F04D19D1-8FC9-47D3-9360-A3918E446C47}" sibTransId="{BE822F02-32E4-4B4F-B382-70ED8E596BFD}"/>
    <dgm:cxn modelId="{0E69C545-12A0-48DB-886B-B208B5B03FCA}" srcId="{946E2A9B-E419-480B-A538-83663487043E}" destId="{6D26248B-F56E-4A55-A10A-C327A3C387C6}" srcOrd="0" destOrd="0" parTransId="{1CDE742F-7C0D-4089-B886-202E81CDF65E}" sibTransId="{293BF414-915C-4988-8151-052B036FEA66}"/>
    <dgm:cxn modelId="{95C0BDB9-6880-416D-90B6-ECD4C25D88CC}" type="presOf" srcId="{B12FF900-1285-4DCF-9A8E-7B8C5F961B3F}" destId="{6D663333-8F08-4E80-B6A8-F81307718C5F}" srcOrd="0" destOrd="0" presId="urn:microsoft.com/office/officeart/2018/2/layout/IconLabelList"/>
    <dgm:cxn modelId="{D384F2D4-47ED-4D6B-B099-4C5E021195BC}" srcId="{946E2A9B-E419-480B-A538-83663487043E}" destId="{F27FE359-9414-4D45-953E-6E7F21990F57}" srcOrd="3" destOrd="0" parTransId="{23F2A524-481B-48A0-AAFA-BB62164DD3B1}" sibTransId="{D690721D-915F-4223-8AB9-2DC0D4D608E7}"/>
    <dgm:cxn modelId="{F2E0C606-6FB5-4C43-97AD-297F23B6F544}" type="presOf" srcId="{1B01DB8C-6F74-489A-A3AC-CF640CDC3523}" destId="{C2D7CE12-F94C-49BF-A609-CD4B6758117A}" srcOrd="0" destOrd="0" presId="urn:microsoft.com/office/officeart/2018/2/layout/IconLabelList"/>
    <dgm:cxn modelId="{77D43E06-A6FC-42E6-B183-F018E4CAC0A1}" srcId="{946E2A9B-E419-480B-A538-83663487043E}" destId="{B12FF900-1285-4DCF-9A8E-7B8C5F961B3F}" srcOrd="2" destOrd="0" parTransId="{8A62F19A-7A6C-429C-AAD5-EE690FA44F4A}" sibTransId="{A11D7A24-C1BA-4A7E-A3EE-0294FA2F1651}"/>
    <dgm:cxn modelId="{B457D668-C466-4AE3-873B-30F878AC7C55}" type="presParOf" srcId="{76193142-4E27-4575-9AD1-1BB0AB061B13}" destId="{1CD9677D-720A-402F-B855-5B11D0B01C8C}" srcOrd="0" destOrd="0" presId="urn:microsoft.com/office/officeart/2018/2/layout/IconLabelList"/>
    <dgm:cxn modelId="{B7A45E4E-9D57-4CC7-A088-E47B5C3EDD34}" type="presParOf" srcId="{1CD9677D-720A-402F-B855-5B11D0B01C8C}" destId="{FE6CB77A-EDBC-4A79-85FF-691D07D16428}" srcOrd="0" destOrd="0" presId="urn:microsoft.com/office/officeart/2018/2/layout/IconLabelList"/>
    <dgm:cxn modelId="{8D3567D3-95F6-48CC-841E-8A3AA03B676F}" type="presParOf" srcId="{1CD9677D-720A-402F-B855-5B11D0B01C8C}" destId="{4DC7E733-B68F-408F-879B-5D2824EB8CC2}" srcOrd="1" destOrd="0" presId="urn:microsoft.com/office/officeart/2018/2/layout/IconLabelList"/>
    <dgm:cxn modelId="{131571DC-58A3-4737-B77F-77FDF49C0882}" type="presParOf" srcId="{1CD9677D-720A-402F-B855-5B11D0B01C8C}" destId="{73FECAA8-56B5-4E27-AF8F-E1FF6828BC2E}" srcOrd="2" destOrd="0" presId="urn:microsoft.com/office/officeart/2018/2/layout/IconLabelList"/>
    <dgm:cxn modelId="{8D37ECFE-57BC-40DD-A032-840E19DD48B4}" type="presParOf" srcId="{76193142-4E27-4575-9AD1-1BB0AB061B13}" destId="{82D98A37-6E66-4AA5-92B0-D2907F66B4FF}" srcOrd="1" destOrd="0" presId="urn:microsoft.com/office/officeart/2018/2/layout/IconLabelList"/>
    <dgm:cxn modelId="{7176AEC4-24DB-4EEC-8871-8A1C3F21905B}" type="presParOf" srcId="{76193142-4E27-4575-9AD1-1BB0AB061B13}" destId="{11BF886E-98EF-4DCD-AB12-061DAF72BE31}" srcOrd="2" destOrd="0" presId="urn:microsoft.com/office/officeart/2018/2/layout/IconLabelList"/>
    <dgm:cxn modelId="{C5A23BFE-BC83-4602-A9EC-04E01734CD03}" type="presParOf" srcId="{11BF886E-98EF-4DCD-AB12-061DAF72BE31}" destId="{ABFB557E-2F7D-4E8E-8460-9331F8BE1B23}" srcOrd="0" destOrd="0" presId="urn:microsoft.com/office/officeart/2018/2/layout/IconLabelList"/>
    <dgm:cxn modelId="{8C1CA4AE-22B4-472A-B716-6E8E13F47B65}" type="presParOf" srcId="{11BF886E-98EF-4DCD-AB12-061DAF72BE31}" destId="{3E71D768-58AA-4E2A-BE33-B9EF839C60D7}" srcOrd="1" destOrd="0" presId="urn:microsoft.com/office/officeart/2018/2/layout/IconLabelList"/>
    <dgm:cxn modelId="{EAAEFD0E-A6C0-4E8B-8147-FCEFAE224BF2}" type="presParOf" srcId="{11BF886E-98EF-4DCD-AB12-061DAF72BE31}" destId="{C2D7CE12-F94C-49BF-A609-CD4B6758117A}" srcOrd="2" destOrd="0" presId="urn:microsoft.com/office/officeart/2018/2/layout/IconLabelList"/>
    <dgm:cxn modelId="{FB1BD799-60E2-43A7-8557-21514097A2D1}" type="presParOf" srcId="{76193142-4E27-4575-9AD1-1BB0AB061B13}" destId="{A0B91C6B-124F-4D26-8A09-2D8A0BE5E0A9}" srcOrd="3" destOrd="0" presId="urn:microsoft.com/office/officeart/2018/2/layout/IconLabelList"/>
    <dgm:cxn modelId="{66218CC7-C66A-4C15-B4FD-3F1767B3AEB0}" type="presParOf" srcId="{76193142-4E27-4575-9AD1-1BB0AB061B13}" destId="{C56908F8-C2DB-4696-B7A8-67E2320BE1D8}" srcOrd="4" destOrd="0" presId="urn:microsoft.com/office/officeart/2018/2/layout/IconLabelList"/>
    <dgm:cxn modelId="{70AA8205-1A10-465A-8B98-DFE57B9A3C36}" type="presParOf" srcId="{C56908F8-C2DB-4696-B7A8-67E2320BE1D8}" destId="{A9CB5296-5D25-4045-9AE7-741587768EB7}" srcOrd="0" destOrd="0" presId="urn:microsoft.com/office/officeart/2018/2/layout/IconLabelList"/>
    <dgm:cxn modelId="{141ADE91-A4B5-4ECD-8D84-F15926832E4D}" type="presParOf" srcId="{C56908F8-C2DB-4696-B7A8-67E2320BE1D8}" destId="{84FC4B09-E636-461D-9517-46D7A0EF89E8}" srcOrd="1" destOrd="0" presId="urn:microsoft.com/office/officeart/2018/2/layout/IconLabelList"/>
    <dgm:cxn modelId="{D025D83F-E6F9-448F-B093-2901BEA2FBA0}" type="presParOf" srcId="{C56908F8-C2DB-4696-B7A8-67E2320BE1D8}" destId="{6D663333-8F08-4E80-B6A8-F81307718C5F}" srcOrd="2" destOrd="0" presId="urn:microsoft.com/office/officeart/2018/2/layout/IconLabelList"/>
    <dgm:cxn modelId="{6B76805F-518A-4D37-8D8C-EBF975195B3F}" type="presParOf" srcId="{76193142-4E27-4575-9AD1-1BB0AB061B13}" destId="{9CD2E7F3-825D-40B3-ABD9-FDDF411D8FFF}" srcOrd="5" destOrd="0" presId="urn:microsoft.com/office/officeart/2018/2/layout/IconLabelList"/>
    <dgm:cxn modelId="{7C1FCD56-7910-4749-A024-4C96AB6142C4}" type="presParOf" srcId="{76193142-4E27-4575-9AD1-1BB0AB061B13}" destId="{09F6986C-2178-4657-BB7D-0C3C9D575F56}" srcOrd="6" destOrd="0" presId="urn:microsoft.com/office/officeart/2018/2/layout/IconLabelList"/>
    <dgm:cxn modelId="{05ABFDC0-EE36-4C75-9D03-650BA72D5FFB}" type="presParOf" srcId="{09F6986C-2178-4657-BB7D-0C3C9D575F56}" destId="{8B827798-3276-4738-B03C-D7E06FC45347}" srcOrd="0" destOrd="0" presId="urn:microsoft.com/office/officeart/2018/2/layout/IconLabelList"/>
    <dgm:cxn modelId="{84E3FC61-9F00-432A-9396-89984A481B39}" type="presParOf" srcId="{09F6986C-2178-4657-BB7D-0C3C9D575F56}" destId="{2D872DEC-A87E-4B79-BFE2-88E65E37749D}" srcOrd="1" destOrd="0" presId="urn:microsoft.com/office/officeart/2018/2/layout/IconLabelList"/>
    <dgm:cxn modelId="{6B056DA1-A67D-4F99-A476-4B7841BB21AB}" type="presParOf" srcId="{09F6986C-2178-4657-BB7D-0C3C9D575F56}" destId="{F8624620-3264-411A-AEEB-93E46CBFAAB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1T21:41:18.92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0,'5'0,"5"0,11 0,10 0,5 0,5 0,5 0,12 0,1 0,-5 0,-3 0,-6 0,-5 0,-6 0,-3 0,1 0,4 0,6 0,4 0,4 0,6 0,3 0,5 0,5 0,-1 0,-2 0,-3 0,-4 0,-3 0,3 0,0 0,-5 0,-8 0,-7 0,-5 0,-5 0,-2 0,4 0,4 0,6 0,5 0,4 0,-2 0,-6 0,-4 0,-5 0,-3 0,-2 0,-2 0,0 0,-1 0,0 0,1 0,0 0,0 0,1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1T21:41:37.11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294 267,'5'0,"5"0,11 0,5 0,4 0,5 5,6 1,9 4,10 1,17 2,14 9,14 5,11 2,4-4,4-6,-1-6,6-1,3-3,6-2,7-3,5-1,23-3,22 9,23 3,19-1,15 2,9-2,1 3,1-1,0-4,-8-2,-12-3,-11-2,-22-1,-29-1,-37-1,-33 0,-27 1,-18 4,-12 2,-6 4,3 0,6-1,10-2,9-3,9-2,12-1,8 0,12-2,15 1,15-1,10 1,-3 0,-11 0,-24-1,-29 1,-20 0,-17 0,-14 0,-9 0,-4 0,-3 5,-1 6,5 5,3 10,0 4,4 6,2 6,-2 5,-2-1,-2 1,-6 1,-7 6,-2 12,-3 12,-4 7,1 2,4 0,3-1,1-11,-4-14,-4-7,-4-5,-2-6,-1-2,-2-2,-1-4,0-4,-8-2,-8-1,-6-2,-16 5,-15 0,-12 1,-18-2,-25 4,-22 0,-15-5,-19-8,-13-3,-3-4,-7-6,-7-3,-16-2,-26-3,-21 0,-22-1,-17 0,-12 0,-16 1,-7-1,7 1,15 0,24 0,24 0,35 0,42 0,39 0,40 0,29 0,23 0,11 0,5 0,-14 0,-16-4,-20-11,-25-12,-26-10,-6 1,-6-2,-5 6,-7 3,7 6,7 8,15 6,8 5,16 3,19-4,14 1,17-5,14 0,10 1,12-3,4-3,7-5,0-3,3-2,3-2,3-5,2-2,1 0,1-3,0-5,1-4,-1-8,1-5,3-4,7-7,5 0,10 3,8 4,4 3,4 7,-1 8,-2 3,0-2,-1 3,-3 4,-3 3,3 3,3 2,5 1,4 1,3 0,7 4,7 2,15-4,11-4,10-1,5 5,8 1,-8 5,-6 6,-8 4,-10 4,3 2,7 2,9 1,6 0,7 0,3 0,-5 0,-13-1,-13 0,-17 0,-11 0,-7 0,-2 0,-5 0,8 0,14 0,18 0,21 0,21 0,16 0,11 0,6 0,9 0,2 0,-1 0,-1 0,2 0,-1 0,-15 0,-11 0,-17 0,-11 0,-2 0,-3 0,3 0,0 0,9-4,5-2,9-4,13-10,8-5,18-4,7-5,8-1,12 4,27-1,19-8,17-2,0 1,-14-1,-31 2,-40 8,-45 9,-41 5,-41 0,-39-1,-20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1T21:43:54.6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136 295,'1'-1,"-1"0,0 0,1 0,-1 0,0 0,1 0,-1 0,1 0,0 1,-1-1,1 0,0 0,-1 0,1 1,0-1,0 0,0 1,0-1,-1 1,1-1,0 1,0 0,0-1,0 1,0 0,2-1,29-4,-13 6,-1 1,34 7,-28-5,28 3,-4-3,-1 1,0 3,0 2,-1 2,45 18,-43-10,-30-12,0 0,0-1,1-1,0-1,0-1,36 4,124 4,60 2,-72-1,3 0,1581-15,-1715 4,0 2,-1 1,44 12,18 3,-34-13,0-3,94-6,-57 0,1406 1,-775 1,-704 2,0 0,29 8,-27-5,44 3,74 7,-55-3,-80-10,0 0,-1 1,1 0,-1 1,1 1,17 8,61 43,-66-40,9 7,-1 2,52 49,-80-70,-1 0,1 0,-1 0,0 0,0 1,-1-1,1 1,-1 0,0 0,0 0,-1 0,1 0,-1 0,0 0,-1 0,1 1,-1-1,0 0,0 1,-1-1,1 0,-1 0,0 0,-1 1,1-1,-4 6,2-4,-1 0,0-1,0 1,-1-1,0 0,0 0,0 0,-1-1,0 1,0-1,0-1,-1 1,1-1,-1 0,0-1,0 0,-9 3,-6 0,-1-1,1-1,-1-1,-29 1,-98-8,41 0,-12 6,-119-4,144-10,52 5,-53 0,-619 8,695-2,0-1,-34-8,30 5,-36-3,-3 5,-74-6,-23-5,-205 10,198 6,167-2,-42 0,1-1,-44-8,25 1,1 4,-81 3,-36-2,38-17,26 4,62 8,-81-3,-509 12,602-2,2-2,-1-1,0-3,1-1,0-1,-37-16,56 19,-1 1,-1 1,1 0,-30 0,-81 4,-24-2,-126-16,148 12,-11-11,77 8,45 5,0-1,1-1,-1-1,-31-15,25 10,-45-13,12 12,-65-5,40 6,66 10,0 0,0 1,0 0,0 2,0 1,0 0,0 1,0 1,0 1,1 0,0 2,-20 9,24-10,-4 2,0 1,-22 14,34-18,0 0,0 0,1 0,-1 0,1 1,0 0,1 0,0 1,-6 9,3-1,4-9,0 0,0 0,0 0,-1 0,0 0,0-1,-6 6,10-11,0 1,0-1,-1 0,1 0,0 0,0 1,-1-1,1 0,0 0,-1 0,1 0,0 1,-1-1,1 0,0 0,-1 0,1 0,0 0,-1 0,1 0,0 0,-1 0,1 0,0 0,-1 0,1 0,0-1,-1 1,1 0,0 0,-1 0,-6-12,2-17,5 29,-2-74,3 50,-2 0,-6-41,6 58,0 1,-1-1,0 1,-1-1,1 1,-1 0,0 0,-1 0,0 1,0-1,0 1,0 0,-1 0,-6-6,6 7,1 0,0 0,0 0,1 0,-1-1,1 0,0 1,0-1,1-1,0 1,-1 0,2 0,-1-1,1 1,-1-1,1-8,0 11,1 0,-1 0,0 0,0 0,0 0,-1 0,1 0,-1 0,-3-4,5 7,0-1,0 1,0 0,0 0,-1 0,1 0,0 0,0-1,0 1,0 0,0 0,0 0,-1 0,1 0,0 0,0 0,0 0,0 0,-1 0,1 0,0 0,0 0,0-1,0 1,-1 0,1 0,0 0,0 1,0-1,0 0,-1 0,1 0,0 0,0 0,0 0,0 0,0 0,-1 0,1 0,0 0,0 0,0 0,0 1,-4 9,3 13,15 91,1 15,-15-124,0 0,0 0,0 0,1-1,0 1,0 0,0 0,0-1,1 1,0-1,0 1,0-1,1 0,-1 0,1 0,0 0,4 5,1-1,0 0,-1 1,0 0,-1 0,0 1,0 0,-1 0,0 0,-1 1,0 0,-1-1,4 23,-6-26,1 0,-1-1,1 1,1 0,-1-1,1 0,0 0,1 0,7 10,-8-12,0-1,1 0,-1 0,1 0,0-1,0 1,0-1,0 0,0 0,1 0,-1-1,1 1,-1-1,1 0,6 0,39 4,-30-4,0 1,-1 0,30 9,-13-1,1-2,0-2,0-1,1-2,55-3,1156-1,-1200 3,54 9,36 3,439-13,-276-2,-241 0,0 4,63 10,-56-5,-1-3,104-6,-73-1,681 2,-557 14,-25 0,595-13,-381-3,79 2,-465-1,0-2,33-7,30-2,-82 12,0-1,0 1,1-1,-1 0,0 0,0-1,0 0,0 0,0-1,-1 1,1-1,0 0,-1-1,0 1,0-1,0 0,-1 0,1-1,-1 1,0-1,0 0,0 0,4-8,0-2,0-1,-1 1,-1-1,0 0,-1-1,-1 1,0-1,-1 0,-1 0,-1 0,-1-25,-3-351,3 382,0 0,-1 0,-1 0,1 0,-2 1,1-1,-2 1,1-1,-1 1,-1 0,-7-12,8 16,-1 0,1 1,-1 0,0 0,0 0,-1 0,1 1,-1 0,0 0,0 0,0 1,-1 0,1 0,-1 1,0 0,1 0,-1 0,-10 0,-51-3,48 5,0-2,1 0,-1-1,-20-5,4-2,0 2,-1 2,-59-3,-116 9,93 2,-69-16,5 1,136 11,-49-9,48 4,-49 0,-860 7,421 1,499-3,-53-9,-8 0,-330 6,243 7,-1951-2,2071-3,-120-22,34 3,133 20,-3 0,-38-9,-56-12,68 15,2 2,1 1,-1 3,-88 7,127-5,-1 2,1-1,0 1,0 0,0 0,1 0,-1 1,0 0,1 0,0 0,0 1,0 0,0 0,0 0,1 1,0-1,0 1,0 0,0 0,-5 11,-2 7,0 1,2 0,-11 42,18-61,-4 23,0 0,2 0,-2 40,8 89,0-52,-2 371,0-467,1 0,-1 0,1 0,1-1,0 1,0-1,1 1,4 9,-5-13,1-1,0 1,0 0,0-1,0 0,1 0,0 0,0 0,0 0,0-1,0 0,1 0,0 0,6 3,17 7,-12-4,1-1,0-1,0-1,0 0,0-2,1 0,21 3,150-7,-85-2,-99 2,1 0,-1 0,1-1,-1 0,1 0,5-2,-9 3,-1-1,1 0,0 0,0 0,-1 0,1 0,-1-1,1 1,-1 0,1-1,-1 1,0-1,1 1,-1-1,0 0,0 0,-1 1,1-1,0 0,0-3,5-24,-3-3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01C970-2414-4F38-A169-EBEAC10D5650}" type="datetimeFigureOut">
              <a:rPr lang="en-US" smtClean="0"/>
              <a:t>7/18/2023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FB23CE-A442-4702-8E9F-97B371ED21A6}" type="slidenum">
              <a:rPr lang="en-US" smtClean="0"/>
              <a:t>‹#›</a:t>
            </a:fld>
            <a:endParaRPr lang="en-US"/>
          </a:p>
        </p:txBody>
      </p:sp>
    </p:spTree>
    <p:extLst>
      <p:ext uri="{BB962C8B-B14F-4D97-AF65-F5344CB8AC3E}">
        <p14:creationId xmlns:p14="http://schemas.microsoft.com/office/powerpoint/2010/main" val="3962351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FB23CE-A442-4702-8E9F-97B371ED21A6}" type="slidenum">
              <a:rPr lang="en-US" smtClean="0"/>
              <a:t>11</a:t>
            </a:fld>
            <a:endParaRPr lang="en-US"/>
          </a:p>
        </p:txBody>
      </p:sp>
    </p:spTree>
    <p:extLst>
      <p:ext uri="{BB962C8B-B14F-4D97-AF65-F5344CB8AC3E}">
        <p14:creationId xmlns:p14="http://schemas.microsoft.com/office/powerpoint/2010/main" val="3484738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B23CE-A442-4702-8E9F-97B371ED21A6}" type="slidenum">
              <a:rPr lang="en-US" smtClean="0"/>
              <a:t>17</a:t>
            </a:fld>
            <a:endParaRPr lang="en-US"/>
          </a:p>
        </p:txBody>
      </p:sp>
    </p:spTree>
    <p:extLst>
      <p:ext uri="{BB962C8B-B14F-4D97-AF65-F5344CB8AC3E}">
        <p14:creationId xmlns:p14="http://schemas.microsoft.com/office/powerpoint/2010/main" val="47629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B23CE-A442-4702-8E9F-97B371ED21A6}" type="slidenum">
              <a:rPr lang="en-US" smtClean="0"/>
              <a:t>18</a:t>
            </a:fld>
            <a:endParaRPr lang="en-US"/>
          </a:p>
        </p:txBody>
      </p:sp>
    </p:spTree>
    <p:extLst>
      <p:ext uri="{BB962C8B-B14F-4D97-AF65-F5344CB8AC3E}">
        <p14:creationId xmlns:p14="http://schemas.microsoft.com/office/powerpoint/2010/main" val="163092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B23CE-A442-4702-8E9F-97B371ED21A6}" type="slidenum">
              <a:rPr lang="en-US" smtClean="0"/>
              <a:t>27</a:t>
            </a:fld>
            <a:endParaRPr lang="en-US"/>
          </a:p>
        </p:txBody>
      </p:sp>
    </p:spTree>
    <p:extLst>
      <p:ext uri="{BB962C8B-B14F-4D97-AF65-F5344CB8AC3E}">
        <p14:creationId xmlns:p14="http://schemas.microsoft.com/office/powerpoint/2010/main" val="4288050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SEER 10  As of 2015 the standard was changed to SEER 14</a:t>
            </a:r>
          </a:p>
        </p:txBody>
      </p:sp>
      <p:sp>
        <p:nvSpPr>
          <p:cNvPr id="4" name="Slide Number Placeholder 3"/>
          <p:cNvSpPr>
            <a:spLocks noGrp="1"/>
          </p:cNvSpPr>
          <p:nvPr>
            <p:ph type="sldNum" sz="quarter" idx="5"/>
          </p:nvPr>
        </p:nvSpPr>
        <p:spPr/>
        <p:txBody>
          <a:bodyPr/>
          <a:lstStyle/>
          <a:p>
            <a:fld id="{29FB23CE-A442-4702-8E9F-97B371ED21A6}" type="slidenum">
              <a:rPr lang="en-US" smtClean="0"/>
              <a:t>35</a:t>
            </a:fld>
            <a:endParaRPr lang="en-US"/>
          </a:p>
        </p:txBody>
      </p:sp>
    </p:spTree>
    <p:extLst>
      <p:ext uri="{BB962C8B-B14F-4D97-AF65-F5344CB8AC3E}">
        <p14:creationId xmlns:p14="http://schemas.microsoft.com/office/powerpoint/2010/main" val="119486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B23CE-A442-4702-8E9F-97B371ED21A6}" type="slidenum">
              <a:rPr lang="en-US" smtClean="0"/>
              <a:t>55</a:t>
            </a:fld>
            <a:endParaRPr lang="en-US"/>
          </a:p>
        </p:txBody>
      </p:sp>
    </p:spTree>
    <p:extLst>
      <p:ext uri="{BB962C8B-B14F-4D97-AF65-F5344CB8AC3E}">
        <p14:creationId xmlns:p14="http://schemas.microsoft.com/office/powerpoint/2010/main" val="3043942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5A80EA-0C63-4050-B910-877056837DCB}"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651511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5A80EA-0C63-4050-B910-877056837DCB}"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234831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5A80EA-0C63-4050-B910-877056837DCB}"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309556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5A80EA-0C63-4050-B910-877056837DCB}"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B2DBF-2E49-44C5-A84D-60159AE7E7CF}"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3036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5A80EA-0C63-4050-B910-877056837DCB}"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508449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95A80EA-0C63-4050-B910-877056837DCB}"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3555627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95A80EA-0C63-4050-B910-877056837DCB}"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3738685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5A80EA-0C63-4050-B910-877056837DCB}"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153663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5A80EA-0C63-4050-B910-877056837DCB}"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235563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5A80EA-0C63-4050-B910-877056837DCB}"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1971656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5A80EA-0C63-4050-B910-877056837DCB}"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129751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5A80EA-0C63-4050-B910-877056837DCB}"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310798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5A80EA-0C63-4050-B910-877056837DCB}" type="datetimeFigureOut">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8377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5A80EA-0C63-4050-B910-877056837DCB}"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192842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A95A80EA-0C63-4050-B910-877056837DCB}" type="datetimeFigureOut">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4207617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5A80EA-0C63-4050-B910-877056837DCB}"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191533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5A80EA-0C63-4050-B910-877056837DCB}"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B2DBF-2E49-44C5-A84D-60159AE7E7CF}" type="slidenum">
              <a:rPr lang="en-US" smtClean="0"/>
              <a:t>‹#›</a:t>
            </a:fld>
            <a:endParaRPr lang="en-US"/>
          </a:p>
        </p:txBody>
      </p:sp>
    </p:spTree>
    <p:extLst>
      <p:ext uri="{BB962C8B-B14F-4D97-AF65-F5344CB8AC3E}">
        <p14:creationId xmlns:p14="http://schemas.microsoft.com/office/powerpoint/2010/main" val="201000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30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95A80EA-0C63-4050-B910-877056837DCB}" type="datetimeFigureOut">
              <a:rPr lang="en-US" smtClean="0"/>
              <a:t>7/18/2023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550B2DBF-2E49-44C5-A84D-60159AE7E7CF}" type="slidenum">
              <a:rPr lang="en-US" smtClean="0"/>
              <a:t>‹#›</a:t>
            </a:fld>
            <a:endParaRPr lang="en-US"/>
          </a:p>
        </p:txBody>
      </p:sp>
    </p:spTree>
    <p:extLst>
      <p:ext uri="{BB962C8B-B14F-4D97-AF65-F5344CB8AC3E}">
        <p14:creationId xmlns:p14="http://schemas.microsoft.com/office/powerpoint/2010/main" val="979291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ti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hyperlink" Target="https://library.e.abb.com/public/6f400c8a653d4d57ae1df8dfed6d7e9f/EN_ACQ580_pump_control_program_FW_F_A5.pdf" TargetMode="External"/><Relationship Id="rId2" Type="http://schemas.openxmlformats.org/officeDocument/2006/relationships/hyperlink" Target="https://www.pesquality.com/blog/constant-torque-drives-vs-variable-torque-drives" TargetMode="External"/><Relationship Id="rId1" Type="http://schemas.openxmlformats.org/officeDocument/2006/relationships/slideLayout" Target="../slideLayouts/slideLayout7.xml"/><Relationship Id="rId4" Type="http://schemas.openxmlformats.org/officeDocument/2006/relationships/hyperlink" Target="https://www.eaton.com/ecm/groups/public/@pub/@electrical/documents/content/sa02607001e.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emf"/><Relationship Id="rId7" Type="http://schemas.openxmlformats.org/officeDocument/2006/relationships/customXml" Target="../ink/ink2.xml"/><Relationship Id="rId2" Type="http://schemas.openxmlformats.org/officeDocument/2006/relationships/image" Target="../media/image39.emf"/><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customXml" Target="../ink/ink1.xml"/><Relationship Id="rId10" Type="http://schemas.openxmlformats.org/officeDocument/2006/relationships/image" Target="../media/image230.png"/><Relationship Id="rId4" Type="http://schemas.openxmlformats.org/officeDocument/2006/relationships/image" Target="../media/image41.emf"/><Relationship Id="rId9" Type="http://schemas.openxmlformats.org/officeDocument/2006/relationships/customXml" Target="../ink/ink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 Id="rId5" Type="http://schemas.openxmlformats.org/officeDocument/2006/relationships/image" Target="../media/image50.emf"/><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hyperlink" Target="https://amerenillinoissavings.com/business/find-incentives-on-energy-efficient-equipment/determine-your-eligibility/" TargetMode="External"/><Relationship Id="rId5" Type="http://schemas.openxmlformats.org/officeDocument/2006/relationships/hyperlink" Target="https://amerenillinoissavings.com/business/industry-solutions/small-business/" TargetMode="External"/><Relationship Id="rId4" Type="http://schemas.openxmlformats.org/officeDocument/2006/relationships/hyperlink" Target="https://amerenillinoissavings.com/business/find-incentives-on-energy-efficient-equipment/"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ameren.com/illinois/residential/energy-assistance/update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www.greenmatch.co.uk/blog/2015/01/the-lifespan-of-solar-panels"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6.xml"/><Relationship Id="rId5" Type="http://schemas.openxmlformats.org/officeDocument/2006/relationships/image" Target="../media/image79.jpg"/><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news-gazette.com/classifieds/community/announcements/legal/public-notice-notice-of-proposed-tariff-changes-gas-service-schedule/ad_926b4c3c-d2d8-534a-905a-7e17e69b84a0.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itizensutilityboard.org/blog/2022/01/24/qa-high-gas-prices-in-il-2022/"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utilitydive.com/news/capacity-prices-auction-miso-midcontinent/62218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255CADE-DCE0-447F-B290-2AE78E5E55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xmlns="" id="{240987D2-7FAC-4B65-A97B-0EAADE73BB3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4245587C-701C-48A1-9B6B-10C3DF81A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2E5CF545-7AAF-4A13-8871-089E929E850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xmlns="" id="{A2A03345-7B1A-4D3B-A82D-763BADFC98C5}"/>
              </a:ext>
            </a:extLst>
          </p:cNvPr>
          <p:cNvSpPr>
            <a:spLocks noGrp="1"/>
          </p:cNvSpPr>
          <p:nvPr>
            <p:ph type="ctrTitle"/>
          </p:nvPr>
        </p:nvSpPr>
        <p:spPr>
          <a:xfrm>
            <a:off x="7357845" y="390526"/>
            <a:ext cx="4479378" cy="2619374"/>
          </a:xfrm>
        </p:spPr>
        <p:txBody>
          <a:bodyPr>
            <a:normAutofit/>
          </a:bodyPr>
          <a:lstStyle/>
          <a:p>
            <a:r>
              <a:rPr lang="en-US" b="1" dirty="0"/>
              <a:t>ENERGY EFFICIENCY PROGRAM</a:t>
            </a:r>
          </a:p>
        </p:txBody>
      </p:sp>
      <p:sp>
        <p:nvSpPr>
          <p:cNvPr id="3" name="Subtitle 2">
            <a:extLst>
              <a:ext uri="{FF2B5EF4-FFF2-40B4-BE49-F238E27FC236}">
                <a16:creationId xmlns:a16="http://schemas.microsoft.com/office/drawing/2014/main" xmlns="" id="{7867F9E6-C8DE-4359-9D22-EEC22F9D6FE1}"/>
              </a:ext>
            </a:extLst>
          </p:cNvPr>
          <p:cNvSpPr>
            <a:spLocks noGrp="1"/>
          </p:cNvSpPr>
          <p:nvPr>
            <p:ph type="subTitle" idx="1"/>
          </p:nvPr>
        </p:nvSpPr>
        <p:spPr>
          <a:xfrm>
            <a:off x="2759267" y="5027941"/>
            <a:ext cx="3487479" cy="1120107"/>
          </a:xfrm>
        </p:spPr>
        <p:txBody>
          <a:bodyPr>
            <a:noAutofit/>
          </a:bodyPr>
          <a:lstStyle/>
          <a:p>
            <a:r>
              <a:rPr lang="en-US" sz="2000" b="1" dirty="0">
                <a:solidFill>
                  <a:schemeClr val="tx1">
                    <a:lumMod val="75000"/>
                    <a:lumOff val="25000"/>
                  </a:schemeClr>
                </a:solidFill>
              </a:rPr>
              <a:t>David speagle</a:t>
            </a:r>
          </a:p>
          <a:p>
            <a:r>
              <a:rPr lang="en-US" sz="2000" b="1" dirty="0">
                <a:solidFill>
                  <a:schemeClr val="tx1">
                    <a:lumMod val="75000"/>
                    <a:lumOff val="25000"/>
                  </a:schemeClr>
                </a:solidFill>
              </a:rPr>
              <a:t>Energy efficiency technician</a:t>
            </a:r>
          </a:p>
        </p:txBody>
      </p:sp>
      <p:pic>
        <p:nvPicPr>
          <p:cNvPr id="7" name="Picture 6">
            <a:extLst>
              <a:ext uri="{FF2B5EF4-FFF2-40B4-BE49-F238E27FC236}">
                <a16:creationId xmlns:a16="http://schemas.microsoft.com/office/drawing/2014/main" xmlns="" id="{0BCFC67F-6BFC-41D6-B8CE-B181E9078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5" y="1035051"/>
            <a:ext cx="6089151" cy="4403047"/>
          </a:xfrm>
          <a:prstGeom prst="rect">
            <a:avLst/>
          </a:prstGeom>
        </p:spPr>
      </p:pic>
      <p:sp>
        <p:nvSpPr>
          <p:cNvPr id="4" name="TextBox 3">
            <a:extLst>
              <a:ext uri="{FF2B5EF4-FFF2-40B4-BE49-F238E27FC236}">
                <a16:creationId xmlns:a16="http://schemas.microsoft.com/office/drawing/2014/main" xmlns="" id="{45B887D9-252E-4D7E-AC18-E078F7C38BB3}"/>
              </a:ext>
            </a:extLst>
          </p:cNvPr>
          <p:cNvSpPr txBox="1"/>
          <p:nvPr/>
        </p:nvSpPr>
        <p:spPr>
          <a:xfrm>
            <a:off x="7524750" y="3676650"/>
            <a:ext cx="4105275" cy="1631216"/>
          </a:xfrm>
          <a:prstGeom prst="rect">
            <a:avLst/>
          </a:prstGeom>
          <a:noFill/>
        </p:spPr>
        <p:txBody>
          <a:bodyPr wrap="square" rtlCol="0">
            <a:spAutoFit/>
          </a:bodyPr>
          <a:lstStyle/>
          <a:p>
            <a:pPr algn="ctr"/>
            <a:r>
              <a:rPr lang="en-US" sz="2000" b="1" dirty="0"/>
              <a:t>Protecting and Preserving the water and wastewater resources of rural Illinois through education, representation and on-site technical assistance.</a:t>
            </a:r>
          </a:p>
        </p:txBody>
      </p:sp>
    </p:spTree>
    <p:extLst>
      <p:ext uri="{BB962C8B-B14F-4D97-AF65-F5344CB8AC3E}">
        <p14:creationId xmlns:p14="http://schemas.microsoft.com/office/powerpoint/2010/main" val="324124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D20EF05B-48CD-41DE-82FE-C25A5A3008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2">
            <a:extLst>
              <a:ext uri="{FF2B5EF4-FFF2-40B4-BE49-F238E27FC236}">
                <a16:creationId xmlns:a16="http://schemas.microsoft.com/office/drawing/2014/main" xmlns="" id="{C9DFF8EB-B522-4773-B8CF-C10622C1F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81991" y="887150"/>
            <a:ext cx="4104281" cy="4940394"/>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4" name="Picture 3">
            <a:extLst>
              <a:ext uri="{FF2B5EF4-FFF2-40B4-BE49-F238E27FC236}">
                <a16:creationId xmlns:a16="http://schemas.microsoft.com/office/drawing/2014/main" xmlns="" id="{48871699-8536-4B5D-B793-98F5886306A8}"/>
              </a:ext>
            </a:extLst>
          </p:cNvPr>
          <p:cNvPicPr>
            <a:picLocks noChangeAspect="1"/>
          </p:cNvPicPr>
          <p:nvPr/>
        </p:nvPicPr>
        <p:blipFill rotWithShape="1">
          <a:blip r:embed="rId2"/>
          <a:srcRect l="12018" r="2161" b="4"/>
          <a:stretch/>
        </p:blipFill>
        <p:spPr>
          <a:xfrm>
            <a:off x="7756448" y="1349992"/>
            <a:ext cx="3155366" cy="4014710"/>
          </a:xfrm>
          <a:prstGeom prst="rect">
            <a:avLst/>
          </a:prstGeom>
          <a:scene3d>
            <a:camera prst="orthographicFront"/>
            <a:lightRig rig="threePt" dir="t">
              <a:rot lat="0" lon="0" rev="2700000"/>
            </a:lightRig>
          </a:scene3d>
          <a:sp3d contourW="6350">
            <a:bevelT h="38100"/>
            <a:contourClr>
              <a:srgbClr val="C0C0C0"/>
            </a:contourClr>
          </a:sp3d>
        </p:spPr>
      </p:pic>
      <p:pic>
        <p:nvPicPr>
          <p:cNvPr id="29" name="Picture 28">
            <a:extLst>
              <a:ext uri="{FF2B5EF4-FFF2-40B4-BE49-F238E27FC236}">
                <a16:creationId xmlns:a16="http://schemas.microsoft.com/office/drawing/2014/main" xmlns="" id="{6EA99E25-F57B-4182-929C-D5A100153A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85CF1D87-5244-4093-B141-60929A33B176}"/>
              </a:ext>
            </a:extLst>
          </p:cNvPr>
          <p:cNvSpPr>
            <a:spLocks noGrp="1"/>
          </p:cNvSpPr>
          <p:nvPr>
            <p:ph type="title"/>
          </p:nvPr>
        </p:nvSpPr>
        <p:spPr>
          <a:xfrm>
            <a:off x="913776" y="497841"/>
            <a:ext cx="5910272" cy="1219199"/>
          </a:xfrm>
        </p:spPr>
        <p:txBody>
          <a:bodyPr>
            <a:normAutofit/>
          </a:bodyPr>
          <a:lstStyle/>
          <a:p>
            <a:r>
              <a:rPr lang="en-US" b="1" dirty="0"/>
              <a:t>Hours – Peak vs non-peak</a:t>
            </a:r>
          </a:p>
        </p:txBody>
      </p:sp>
      <p:sp>
        <p:nvSpPr>
          <p:cNvPr id="3" name="Content Placeholder 2">
            <a:extLst>
              <a:ext uri="{FF2B5EF4-FFF2-40B4-BE49-F238E27FC236}">
                <a16:creationId xmlns:a16="http://schemas.microsoft.com/office/drawing/2014/main" xmlns="" id="{8B01BCEA-D0D4-463D-ACFB-868723C1D2E1}"/>
              </a:ext>
            </a:extLst>
          </p:cNvPr>
          <p:cNvSpPr>
            <a:spLocks noGrp="1"/>
          </p:cNvSpPr>
          <p:nvPr>
            <p:ph sz="quarter" idx="13"/>
          </p:nvPr>
        </p:nvSpPr>
        <p:spPr>
          <a:xfrm>
            <a:off x="913775" y="1635760"/>
            <a:ext cx="5910274" cy="4603723"/>
          </a:xfrm>
        </p:spPr>
        <p:txBody>
          <a:bodyPr>
            <a:normAutofit/>
          </a:bodyPr>
          <a:lstStyle/>
          <a:p>
            <a:pPr>
              <a:lnSpc>
                <a:spcPct val="110000"/>
              </a:lnSpc>
            </a:pPr>
            <a:r>
              <a:rPr lang="en-US" sz="1800" dirty="0"/>
              <a:t>Some electric suppliers may offer interruptible rates </a:t>
            </a:r>
          </a:p>
          <a:p>
            <a:pPr lvl="1">
              <a:lnSpc>
                <a:spcPct val="110000"/>
              </a:lnSpc>
            </a:pPr>
            <a:r>
              <a:rPr lang="en-US" dirty="0"/>
              <a:t>During high demand periods you may be requested to shutdown your water/wastewater facility </a:t>
            </a:r>
          </a:p>
          <a:p>
            <a:pPr lvl="1">
              <a:lnSpc>
                <a:spcPct val="110000"/>
              </a:lnSpc>
            </a:pPr>
            <a:r>
              <a:rPr lang="en-US" dirty="0"/>
              <a:t>The request will contain a range of hours for shutdown </a:t>
            </a:r>
          </a:p>
          <a:p>
            <a:pPr lvl="1">
              <a:lnSpc>
                <a:spcPct val="110000"/>
              </a:lnSpc>
            </a:pPr>
            <a:r>
              <a:rPr lang="en-US" dirty="0"/>
              <a:t>Standby generation would be necessary </a:t>
            </a:r>
          </a:p>
          <a:p>
            <a:pPr>
              <a:lnSpc>
                <a:spcPct val="110000"/>
              </a:lnSpc>
            </a:pPr>
            <a:r>
              <a:rPr lang="en-US" sz="1800" dirty="0"/>
              <a:t>Some electric suppliers have peak and non-peak rates</a:t>
            </a:r>
          </a:p>
          <a:p>
            <a:pPr>
              <a:lnSpc>
                <a:spcPct val="110000"/>
              </a:lnSpc>
            </a:pPr>
            <a:r>
              <a:rPr lang="en-US" sz="1800" dirty="0"/>
              <a:t>Real Time Pricing or Hourly Supply Service</a:t>
            </a:r>
          </a:p>
          <a:p>
            <a:pPr>
              <a:lnSpc>
                <a:spcPct val="110000"/>
              </a:lnSpc>
            </a:pPr>
            <a:r>
              <a:rPr lang="en-US" sz="1800" dirty="0"/>
              <a:t>If so, determine if your treatment process can run during non-peak hours</a:t>
            </a:r>
          </a:p>
          <a:p>
            <a:pPr lvl="1">
              <a:lnSpc>
                <a:spcPct val="110000"/>
              </a:lnSpc>
            </a:pPr>
            <a:endParaRPr lang="en-US" sz="1400" dirty="0"/>
          </a:p>
          <a:p>
            <a:pPr>
              <a:lnSpc>
                <a:spcPct val="110000"/>
              </a:lnSpc>
            </a:pPr>
            <a:endParaRPr lang="en-US" sz="1400" dirty="0"/>
          </a:p>
        </p:txBody>
      </p:sp>
    </p:spTree>
    <p:extLst>
      <p:ext uri="{BB962C8B-B14F-4D97-AF65-F5344CB8AC3E}">
        <p14:creationId xmlns:p14="http://schemas.microsoft.com/office/powerpoint/2010/main" val="2885588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xmlns="" id="{3B2F797F-2195-1769-C060-C66D2FD95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09" b="25941"/>
          <a:stretch/>
        </p:blipFill>
        <p:spPr>
          <a:xfrm>
            <a:off x="20" y="10"/>
            <a:ext cx="12191980" cy="6857990"/>
          </a:xfrm>
          <a:prstGeom prst="rect">
            <a:avLst/>
          </a:prstGeom>
        </p:spPr>
      </p:pic>
    </p:spTree>
    <p:extLst>
      <p:ext uri="{BB962C8B-B14F-4D97-AF65-F5344CB8AC3E}">
        <p14:creationId xmlns:p14="http://schemas.microsoft.com/office/powerpoint/2010/main" val="172895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F45BF4-6BDE-6F94-A2B5-BC7CE1EF22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31" b="29019"/>
          <a:stretch/>
        </p:blipFill>
        <p:spPr>
          <a:xfrm>
            <a:off x="20" y="10"/>
            <a:ext cx="12191980" cy="6857990"/>
          </a:xfrm>
          <a:prstGeom prst="rect">
            <a:avLst/>
          </a:prstGeom>
        </p:spPr>
      </p:pic>
    </p:spTree>
    <p:extLst>
      <p:ext uri="{BB962C8B-B14F-4D97-AF65-F5344CB8AC3E}">
        <p14:creationId xmlns:p14="http://schemas.microsoft.com/office/powerpoint/2010/main" val="388906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xmlns="" id="{8E754E6A-968A-45B6-8171-358D0D3B3D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9">
            <a:extLst>
              <a:ext uri="{FF2B5EF4-FFF2-40B4-BE49-F238E27FC236}">
                <a16:creationId xmlns:a16="http://schemas.microsoft.com/office/drawing/2014/main" xmlns="" id="{8F7811FF-CEC1-485C-B47A-770850A00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22225">
            <a:solidFill>
              <a:srgbClr val="6476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bar chart&#10;&#10;Description automatically generated">
            <a:extLst>
              <a:ext uri="{FF2B5EF4-FFF2-40B4-BE49-F238E27FC236}">
                <a16:creationId xmlns:a16="http://schemas.microsoft.com/office/drawing/2014/main" xmlns="" id="{F315F6C0-6EC4-A07D-3EAE-E9878FBEB7E3}"/>
              </a:ext>
            </a:extLst>
          </p:cNvPr>
          <p:cNvPicPr>
            <a:picLocks noChangeAspect="1"/>
          </p:cNvPicPr>
          <p:nvPr/>
        </p:nvPicPr>
        <p:blipFill rotWithShape="1">
          <a:blip r:embed="rId2">
            <a:extLst>
              <a:ext uri="{28A0092B-C50C-407E-A947-70E740481C1C}">
                <a14:useLocalDpi xmlns:a14="http://schemas.microsoft.com/office/drawing/2010/main" val="0"/>
              </a:ext>
            </a:extLst>
          </a:blip>
          <a:srcRect r="1" b="15907"/>
          <a:stretch/>
        </p:blipFill>
        <p:spPr>
          <a:xfrm>
            <a:off x="643467" y="643467"/>
            <a:ext cx="10905066" cy="5571066"/>
          </a:xfrm>
          <a:prstGeom prst="rect">
            <a:avLst/>
          </a:prstGeom>
        </p:spPr>
      </p:pic>
    </p:spTree>
    <p:extLst>
      <p:ext uri="{BB962C8B-B14F-4D97-AF65-F5344CB8AC3E}">
        <p14:creationId xmlns:p14="http://schemas.microsoft.com/office/powerpoint/2010/main" val="3646296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xmlns="" id="{50A28BD8-FE9A-5248-3562-651585FB0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66" y="294837"/>
            <a:ext cx="10879068" cy="6268325"/>
          </a:xfrm>
          <a:prstGeom prst="rect">
            <a:avLst/>
          </a:prstGeom>
        </p:spPr>
      </p:pic>
    </p:spTree>
    <p:extLst>
      <p:ext uri="{BB962C8B-B14F-4D97-AF65-F5344CB8AC3E}">
        <p14:creationId xmlns:p14="http://schemas.microsoft.com/office/powerpoint/2010/main" val="3935878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xmlns="" id="{40C1BC1E-153D-4DA3-87A4-314B61BC49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xmlns="" id="{FB5A56C3-A6D4-4D92-8AE6-10218C0764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rick building with a staircase&#10;&#10;Description automatically generated with medium confidence">
            <a:extLst>
              <a:ext uri="{FF2B5EF4-FFF2-40B4-BE49-F238E27FC236}">
                <a16:creationId xmlns:a16="http://schemas.microsoft.com/office/drawing/2014/main" xmlns="" id="{1C6882AC-802E-BD94-BB51-5F1415DF0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406" y="643467"/>
            <a:ext cx="4777188" cy="5571066"/>
          </a:xfrm>
          <a:prstGeom prst="rect">
            <a:avLst/>
          </a:prstGeom>
        </p:spPr>
      </p:pic>
    </p:spTree>
    <p:extLst>
      <p:ext uri="{BB962C8B-B14F-4D97-AF65-F5344CB8AC3E}">
        <p14:creationId xmlns:p14="http://schemas.microsoft.com/office/powerpoint/2010/main" val="3723820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xmlns="" id="{22790EC5-ACA7-4536-8066-B60199F3C6D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CAD20AEA-7CAF-4A83-BE2E-EAF010B8B7F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4" name="Rectangle 33">
            <a:extLst>
              <a:ext uri="{FF2B5EF4-FFF2-40B4-BE49-F238E27FC236}">
                <a16:creationId xmlns:a16="http://schemas.microsoft.com/office/drawing/2014/main" xmlns="" id="{45873676-3D69-48B0-BA02-D759766A90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a:extLst>
              <a:ext uri="{FF2B5EF4-FFF2-40B4-BE49-F238E27FC236}">
                <a16:creationId xmlns:a16="http://schemas.microsoft.com/office/drawing/2014/main" xmlns="" id="{248E96D7-6599-4607-9958-FD9E1000131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xmlns="" id="{99478AA5-D1D0-4B5E-9FDE-6F55026DA30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xmlns="" id="{3CA8EEE2-DA9A-4635-9B41-33EB565145F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xmlns="" id="{CCAAC844-E657-651F-6D29-79B43392DFE5}"/>
              </a:ext>
            </a:extLst>
          </p:cNvPr>
          <p:cNvPicPr>
            <a:picLocks noGrp="1" noChangeAspect="1"/>
          </p:cNvPicPr>
          <p:nvPr>
            <p:ph sz="quarter" idx="13"/>
          </p:nvPr>
        </p:nvPicPr>
        <p:blipFill rotWithShape="1">
          <a:blip r:embed="rId4"/>
          <a:srcRect t="30493" b="8171"/>
          <a:stretch/>
        </p:blipFill>
        <p:spPr>
          <a:xfrm>
            <a:off x="20" y="-1"/>
            <a:ext cx="12191980" cy="4681729"/>
          </a:xfrm>
          <a:prstGeom prst="rect">
            <a:avLst/>
          </a:prstGeom>
        </p:spPr>
      </p:pic>
      <p:sp>
        <p:nvSpPr>
          <p:cNvPr id="2" name="Title 1">
            <a:extLst>
              <a:ext uri="{FF2B5EF4-FFF2-40B4-BE49-F238E27FC236}">
                <a16:creationId xmlns:a16="http://schemas.microsoft.com/office/drawing/2014/main" xmlns="" id="{52F4CF0B-AFE4-945A-CB8B-8E287C1A3D21}"/>
              </a:ext>
            </a:extLst>
          </p:cNvPr>
          <p:cNvSpPr>
            <a:spLocks noGrp="1"/>
          </p:cNvSpPr>
          <p:nvPr>
            <p:ph type="title"/>
          </p:nvPr>
        </p:nvSpPr>
        <p:spPr>
          <a:xfrm>
            <a:off x="1146048" y="4992626"/>
            <a:ext cx="9899904" cy="1465324"/>
          </a:xfrm>
        </p:spPr>
        <p:txBody>
          <a:bodyPr vert="horz" lIns="91440" tIns="45720" rIns="91440" bIns="45720" rtlCol="0" anchor="b">
            <a:normAutofit/>
          </a:bodyPr>
          <a:lstStyle/>
          <a:p>
            <a:r>
              <a:rPr lang="en-US" sz="4800" b="1" dirty="0"/>
              <a:t>WHAT DOES AN ASSESSMENT CONSIST OF?</a:t>
            </a:r>
          </a:p>
        </p:txBody>
      </p:sp>
    </p:spTree>
    <p:extLst>
      <p:ext uri="{BB962C8B-B14F-4D97-AF65-F5344CB8AC3E}">
        <p14:creationId xmlns:p14="http://schemas.microsoft.com/office/powerpoint/2010/main" val="794968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C15D4-2EE7-4D05-B87C-91D1F3B960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4ED7B0FB-9654-4441-9545-02D458B68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7BB94C57-FDF3-45A3-9D1F-904523D795D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xmlns="" id="{6AEBDF1A-221A-4497-BBA9-57A70D16151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xmlns="" id="{347618A0-D424-1A2D-62BD-3A0663EA0B05}"/>
              </a:ext>
            </a:extLst>
          </p:cNvPr>
          <p:cNvGraphicFramePr>
            <a:graphicFrameLocks noGrp="1"/>
          </p:cNvGraphicFramePr>
          <p:nvPr>
            <p:ph sz="quarter" idx="13"/>
            <p:extLst>
              <p:ext uri="{D42A27DB-BD31-4B8C-83A1-F6EECF244321}">
                <p14:modId xmlns:p14="http://schemas.microsoft.com/office/powerpoint/2010/main" val="595449895"/>
              </p:ext>
            </p:extLst>
          </p:nvPr>
        </p:nvGraphicFramePr>
        <p:xfrm>
          <a:off x="1377059" y="889000"/>
          <a:ext cx="9900541" cy="4549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descr="Provide Recommendations">
            <a:extLst>
              <a:ext uri="{FF2B5EF4-FFF2-40B4-BE49-F238E27FC236}">
                <a16:creationId xmlns:a16="http://schemas.microsoft.com/office/drawing/2014/main" xmlns="" id="{E05AA685-F94B-CA08-E965-DF5AEC5E2159}"/>
              </a:ext>
            </a:extLst>
          </p:cNvPr>
          <p:cNvSpPr txBox="1"/>
          <p:nvPr/>
        </p:nvSpPr>
        <p:spPr>
          <a:xfrm>
            <a:off x="1987931" y="4915555"/>
            <a:ext cx="4754880" cy="523220"/>
          </a:xfrm>
          <a:prstGeom prst="rect">
            <a:avLst/>
          </a:prstGeom>
          <a:noFill/>
        </p:spPr>
        <p:txBody>
          <a:bodyPr wrap="square" rtlCol="0">
            <a:spAutoFit/>
          </a:bodyPr>
          <a:lstStyle/>
          <a:p>
            <a:r>
              <a:rPr lang="en-US" sz="2800" b="1" dirty="0"/>
              <a:t>Provide Recommendations</a:t>
            </a:r>
          </a:p>
        </p:txBody>
      </p:sp>
    </p:spTree>
    <p:extLst>
      <p:ext uri="{BB962C8B-B14F-4D97-AF65-F5344CB8AC3E}">
        <p14:creationId xmlns:p14="http://schemas.microsoft.com/office/powerpoint/2010/main" val="3952483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xmlns="" id="{7407B0FF-43E0-4B2E-B48B-C2A472D103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7CAC6C18-4147-48ED-8B6A-19B3E0D8916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1DD34106-3E3B-4D09-883C-81315F491DF1}"/>
              </a:ext>
            </a:extLst>
          </p:cNvPr>
          <p:cNvSpPr>
            <a:spLocks noGrp="1"/>
          </p:cNvSpPr>
          <p:nvPr>
            <p:ph type="title"/>
          </p:nvPr>
        </p:nvSpPr>
        <p:spPr>
          <a:xfrm>
            <a:off x="913775" y="5200650"/>
            <a:ext cx="10364451" cy="1143000"/>
          </a:xfrm>
        </p:spPr>
        <p:txBody>
          <a:bodyPr vert="horz" lIns="91440" tIns="45720" rIns="91440" bIns="45720" rtlCol="0" anchor="ctr">
            <a:normAutofit/>
          </a:bodyPr>
          <a:lstStyle/>
          <a:p>
            <a:r>
              <a:rPr lang="en-US" b="1" dirty="0"/>
              <a:t>What do you provide?</a:t>
            </a:r>
          </a:p>
        </p:txBody>
      </p:sp>
      <p:graphicFrame>
        <p:nvGraphicFramePr>
          <p:cNvPr id="5" name="TextBox 2">
            <a:extLst>
              <a:ext uri="{FF2B5EF4-FFF2-40B4-BE49-F238E27FC236}">
                <a16:creationId xmlns:a16="http://schemas.microsoft.com/office/drawing/2014/main" xmlns="" id="{69D8B0A7-5A57-CF19-752C-64E6B121DF51}"/>
              </a:ext>
            </a:extLst>
          </p:cNvPr>
          <p:cNvGraphicFramePr/>
          <p:nvPr>
            <p:extLst>
              <p:ext uri="{D42A27DB-BD31-4B8C-83A1-F6EECF244321}">
                <p14:modId xmlns:p14="http://schemas.microsoft.com/office/powerpoint/2010/main" val="1679763881"/>
              </p:ext>
            </p:extLst>
          </p:nvPr>
        </p:nvGraphicFramePr>
        <p:xfrm>
          <a:off x="1286934" y="685800"/>
          <a:ext cx="9618132" cy="45148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0813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C15D4-2EE7-4D05-B87C-91D1F3B960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4ED7B0FB-9654-4441-9545-02D458B68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51C86D8-7B0B-46EB-B384-B229DCF4745E}"/>
              </a:ext>
            </a:extLst>
          </p:cNvPr>
          <p:cNvSpPr>
            <a:spLocks noGrp="1"/>
          </p:cNvSpPr>
          <p:nvPr>
            <p:ph type="title"/>
          </p:nvPr>
        </p:nvSpPr>
        <p:spPr>
          <a:xfrm>
            <a:off x="641074" y="1314450"/>
            <a:ext cx="2844002" cy="3680244"/>
          </a:xfrm>
        </p:spPr>
        <p:txBody>
          <a:bodyPr>
            <a:normAutofit/>
          </a:bodyPr>
          <a:lstStyle/>
          <a:p>
            <a:pPr algn="l"/>
            <a:r>
              <a:rPr lang="en-US" sz="4100" b="1"/>
              <a:t>Potential cost savings</a:t>
            </a:r>
          </a:p>
        </p:txBody>
      </p:sp>
      <p:pic>
        <p:nvPicPr>
          <p:cNvPr id="13" name="Picture 12">
            <a:extLst>
              <a:ext uri="{FF2B5EF4-FFF2-40B4-BE49-F238E27FC236}">
                <a16:creationId xmlns:a16="http://schemas.microsoft.com/office/drawing/2014/main" xmlns="" id="{7BB94C57-FDF3-45A3-9D1F-904523D795D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xmlns="" id="{6AEBDF1A-221A-4497-BBA9-57A70D16151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xmlns="" id="{B242E10A-BBE8-7A87-1083-4629B94E9868}"/>
              </a:ext>
            </a:extLst>
          </p:cNvPr>
          <p:cNvGraphicFramePr>
            <a:graphicFrameLocks noGrp="1"/>
          </p:cNvGraphicFramePr>
          <p:nvPr>
            <p:ph sz="quarter" idx="13"/>
            <p:extLst>
              <p:ext uri="{D42A27DB-BD31-4B8C-83A1-F6EECF244321}">
                <p14:modId xmlns:p14="http://schemas.microsoft.com/office/powerpoint/2010/main" val="2280219237"/>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Rounded Corners 9">
            <a:extLst>
              <a:ext uri="{FF2B5EF4-FFF2-40B4-BE49-F238E27FC236}">
                <a16:creationId xmlns:a16="http://schemas.microsoft.com/office/drawing/2014/main" xmlns="" id="{DE7B0775-66A9-0C35-5014-F1291C4EDDFE}"/>
              </a:ext>
            </a:extLst>
          </p:cNvPr>
          <p:cNvSpPr/>
          <p:nvPr/>
        </p:nvSpPr>
        <p:spPr>
          <a:xfrm>
            <a:off x="4594226" y="5583772"/>
            <a:ext cx="6683374" cy="593190"/>
          </a:xfrm>
          <a:prstGeom prst="roundRect">
            <a:avLst/>
          </a:prstGeom>
        </p:spPr>
        <p:style>
          <a:lnRef idx="0">
            <a:schemeClr val="lt1">
              <a:hueOff val="0"/>
              <a:satOff val="0"/>
              <a:lumOff val="0"/>
              <a:alphaOff val="0"/>
            </a:schemeClr>
          </a:lnRef>
          <a:fillRef idx="3">
            <a:schemeClr val="accent2">
              <a:hueOff val="-4374192"/>
              <a:satOff val="-8420"/>
              <a:lumOff val="588"/>
              <a:alphaOff val="0"/>
            </a:schemeClr>
          </a:fillRef>
          <a:effectRef idx="2">
            <a:schemeClr val="accent2">
              <a:hueOff val="-4374192"/>
              <a:satOff val="-8420"/>
              <a:lumOff val="588"/>
              <a:alphaOff val="0"/>
            </a:schemeClr>
          </a:effectRef>
          <a:fontRef idx="minor">
            <a:schemeClr val="lt1"/>
          </a:fontRef>
        </p:style>
        <p:txBody>
          <a:bodyPr/>
          <a:lstStyle/>
          <a:p>
            <a:r>
              <a:rPr lang="en-US" sz="2600" b="1" dirty="0"/>
              <a:t>Building</a:t>
            </a:r>
          </a:p>
        </p:txBody>
      </p:sp>
    </p:spTree>
    <p:extLst>
      <p:ext uri="{BB962C8B-B14F-4D97-AF65-F5344CB8AC3E}">
        <p14:creationId xmlns:p14="http://schemas.microsoft.com/office/powerpoint/2010/main" val="3157537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C15D4-2EE7-4D05-B87C-91D1F3B960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4ED7B0FB-9654-4441-9545-02D458B68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6EDE944-DBD3-4526-8EC6-663F46B50E9D}"/>
              </a:ext>
            </a:extLst>
          </p:cNvPr>
          <p:cNvSpPr>
            <a:spLocks noGrp="1"/>
          </p:cNvSpPr>
          <p:nvPr>
            <p:ph type="title"/>
          </p:nvPr>
        </p:nvSpPr>
        <p:spPr>
          <a:xfrm>
            <a:off x="641074" y="1314450"/>
            <a:ext cx="2844002" cy="3680244"/>
          </a:xfrm>
        </p:spPr>
        <p:txBody>
          <a:bodyPr>
            <a:normAutofit/>
          </a:bodyPr>
          <a:lstStyle/>
          <a:p>
            <a:pPr algn="l"/>
            <a:r>
              <a:rPr lang="en-US" sz="4100" b="1"/>
              <a:t>IRWA Energy Efficiency Program</a:t>
            </a:r>
            <a:endParaRPr lang="en-US" sz="4100"/>
          </a:p>
        </p:txBody>
      </p:sp>
      <p:pic>
        <p:nvPicPr>
          <p:cNvPr id="13" name="Picture 12">
            <a:extLst>
              <a:ext uri="{FF2B5EF4-FFF2-40B4-BE49-F238E27FC236}">
                <a16:creationId xmlns:a16="http://schemas.microsoft.com/office/drawing/2014/main" xmlns="" id="{7BB94C57-FDF3-45A3-9D1F-904523D795D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xmlns="" id="{6AEBDF1A-221A-4497-BBA9-57A70D16151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xmlns="" id="{C3CA7749-53E0-10D3-9348-0C3275764E15}"/>
              </a:ext>
            </a:extLst>
          </p:cNvPr>
          <p:cNvGraphicFramePr>
            <a:graphicFrameLocks noGrp="1"/>
          </p:cNvGraphicFramePr>
          <p:nvPr>
            <p:ph sz="quarter" idx="13"/>
            <p:extLst>
              <p:ext uri="{D42A27DB-BD31-4B8C-83A1-F6EECF244321}">
                <p14:modId xmlns:p14="http://schemas.microsoft.com/office/powerpoint/2010/main" val="1414355674"/>
              </p:ext>
            </p:extLst>
          </p:nvPr>
        </p:nvGraphicFramePr>
        <p:xfrm>
          <a:off x="4594225" y="889000"/>
          <a:ext cx="6683375" cy="4941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226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7045EDB-9848-48E1-AF93-51B94A6B4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51C86D8-7B0B-46EB-B384-B229DCF4745E}"/>
              </a:ext>
            </a:extLst>
          </p:cNvPr>
          <p:cNvSpPr>
            <a:spLocks noGrp="1"/>
          </p:cNvSpPr>
          <p:nvPr>
            <p:ph type="title"/>
          </p:nvPr>
        </p:nvSpPr>
        <p:spPr>
          <a:xfrm>
            <a:off x="913775" y="1343991"/>
            <a:ext cx="3145305" cy="4157256"/>
          </a:xfrm>
        </p:spPr>
        <p:txBody>
          <a:bodyPr>
            <a:normAutofit/>
          </a:bodyPr>
          <a:lstStyle/>
          <a:p>
            <a:pPr algn="l"/>
            <a:r>
              <a:rPr lang="en-US" sz="4400" b="1"/>
              <a:t>How we use energy in our plants</a:t>
            </a:r>
          </a:p>
        </p:txBody>
      </p:sp>
      <p:sp>
        <p:nvSpPr>
          <p:cNvPr id="11" name="Rectangle: Rounded Corners 10">
            <a:extLst>
              <a:ext uri="{FF2B5EF4-FFF2-40B4-BE49-F238E27FC236}">
                <a16:creationId xmlns:a16="http://schemas.microsoft.com/office/drawing/2014/main" xmlns="" id="{099DAEF2-2587-42F9-A6E0-D0002FD4D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1253578"/>
            <a:ext cx="6926319" cy="4338083"/>
          </a:xfrm>
          <a:prstGeom prst="roundRect">
            <a:avLst>
              <a:gd name="adj" fmla="val 2158"/>
            </a:avLst>
          </a:prstGeom>
          <a:gradFill>
            <a:gsLst>
              <a:gs pos="0">
                <a:schemeClr val="bg1">
                  <a:lumMod val="95000"/>
                </a:schemeClr>
              </a:gs>
              <a:gs pos="100000">
                <a:schemeClr val="bg1">
                  <a:lumMod val="85000"/>
                </a:schemeClr>
              </a:gs>
            </a:gsLst>
            <a:lin ang="5400000" scaled="0"/>
          </a:gradFill>
          <a:ln w="82550" cap="sq">
            <a:solidFill>
              <a:schemeClr val="bg1">
                <a:lumMod val="95000"/>
              </a:schemeClr>
            </a:solidFill>
            <a:miter lim="800000"/>
          </a:ln>
          <a:scene3d>
            <a:camera prst="orthographicFront"/>
            <a:lightRig rig="threePt" dir="t">
              <a:rot lat="0" lon="0" rev="2700000"/>
            </a:lightRig>
          </a:scene3d>
          <a:sp3d contourW="6350">
            <a:bevelT h="38100"/>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F96B48BD-04DD-4A15-B184-476ECCC40E5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b="74141"/>
          <a:stretch/>
        </p:blipFill>
        <p:spPr>
          <a:xfrm>
            <a:off x="0" y="1"/>
            <a:ext cx="12192000" cy="1773382"/>
          </a:xfrm>
          <a:prstGeom prst="rect">
            <a:avLst/>
          </a:prstGeom>
        </p:spPr>
      </p:pic>
      <p:graphicFrame>
        <p:nvGraphicFramePr>
          <p:cNvPr id="5" name="Content Placeholder 2">
            <a:extLst>
              <a:ext uri="{FF2B5EF4-FFF2-40B4-BE49-F238E27FC236}">
                <a16:creationId xmlns:a16="http://schemas.microsoft.com/office/drawing/2014/main" xmlns="" id="{9B8A9107-1560-291A-BC0D-CDEA08EF07D1}"/>
              </a:ext>
            </a:extLst>
          </p:cNvPr>
          <p:cNvGraphicFramePr>
            <a:graphicFrameLocks noGrp="1"/>
          </p:cNvGraphicFramePr>
          <p:nvPr>
            <p:ph sz="quarter" idx="13"/>
            <p:extLst>
              <p:ext uri="{D42A27DB-BD31-4B8C-83A1-F6EECF244321}">
                <p14:modId xmlns:p14="http://schemas.microsoft.com/office/powerpoint/2010/main" val="157483903"/>
              </p:ext>
            </p:extLst>
          </p:nvPr>
        </p:nvGraphicFramePr>
        <p:xfrm>
          <a:off x="4964770" y="1009650"/>
          <a:ext cx="6305371" cy="4933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7507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04DE0-10CD-ADB1-66C2-F1C53F733B8E}"/>
              </a:ext>
            </a:extLst>
          </p:cNvPr>
          <p:cNvSpPr>
            <a:spLocks noGrp="1"/>
          </p:cNvSpPr>
          <p:nvPr>
            <p:ph type="title"/>
          </p:nvPr>
        </p:nvSpPr>
        <p:spPr>
          <a:xfrm>
            <a:off x="913775" y="457201"/>
            <a:ext cx="10364451" cy="1757494"/>
          </a:xfrm>
        </p:spPr>
        <p:txBody>
          <a:bodyPr>
            <a:noAutofit/>
          </a:bodyPr>
          <a:lstStyle/>
          <a:p>
            <a:r>
              <a:rPr lang="en-US" sz="2400" b="1" i="0" u="none" strike="noStrike" baseline="0" dirty="0">
                <a:solidFill>
                  <a:srgbClr val="000000"/>
                </a:solidFill>
                <a:latin typeface="Calibri" panose="020F0502020204030204" pitchFamily="34" charset="0"/>
              </a:rPr>
              <a:t>Motors typically make up 90% of the potable water load (pumping) and 70% or more of wastewater system (aeration and pumping). They are the single most important thing to look at regarding energy usage in these systems. </a:t>
            </a:r>
            <a:endParaRPr lang="en-US" sz="2400" dirty="0"/>
          </a:p>
        </p:txBody>
      </p:sp>
      <p:pic>
        <p:nvPicPr>
          <p:cNvPr id="5" name="Content Placeholder 4">
            <a:extLst>
              <a:ext uri="{FF2B5EF4-FFF2-40B4-BE49-F238E27FC236}">
                <a16:creationId xmlns:a16="http://schemas.microsoft.com/office/drawing/2014/main" xmlns="" id="{74C5E027-02BE-9DF9-F092-BD97502C1789}"/>
              </a:ext>
            </a:extLst>
          </p:cNvPr>
          <p:cNvPicPr>
            <a:picLocks noGrp="1" noChangeAspect="1"/>
          </p:cNvPicPr>
          <p:nvPr>
            <p:ph sz="quarter" idx="13"/>
          </p:nvPr>
        </p:nvPicPr>
        <p:blipFill>
          <a:blip r:embed="rId2"/>
          <a:stretch>
            <a:fillRect/>
          </a:stretch>
        </p:blipFill>
        <p:spPr>
          <a:xfrm>
            <a:off x="913775" y="2224881"/>
            <a:ext cx="2124065" cy="3615430"/>
          </a:xfrm>
        </p:spPr>
      </p:pic>
      <p:pic>
        <p:nvPicPr>
          <p:cNvPr id="7" name="Picture 6">
            <a:extLst>
              <a:ext uri="{FF2B5EF4-FFF2-40B4-BE49-F238E27FC236}">
                <a16:creationId xmlns:a16="http://schemas.microsoft.com/office/drawing/2014/main" xmlns="" id="{213E8BF4-2547-E873-3725-F50F59C0E768}"/>
              </a:ext>
            </a:extLst>
          </p:cNvPr>
          <p:cNvPicPr>
            <a:picLocks noChangeAspect="1"/>
          </p:cNvPicPr>
          <p:nvPr/>
        </p:nvPicPr>
        <p:blipFill>
          <a:blip r:embed="rId3"/>
          <a:stretch>
            <a:fillRect/>
          </a:stretch>
        </p:blipFill>
        <p:spPr>
          <a:xfrm>
            <a:off x="7000239" y="2214694"/>
            <a:ext cx="4178353" cy="3692761"/>
          </a:xfrm>
          <a:prstGeom prst="rect">
            <a:avLst/>
          </a:prstGeom>
        </p:spPr>
      </p:pic>
      <p:pic>
        <p:nvPicPr>
          <p:cNvPr id="9" name="Picture 8">
            <a:extLst>
              <a:ext uri="{FF2B5EF4-FFF2-40B4-BE49-F238E27FC236}">
                <a16:creationId xmlns:a16="http://schemas.microsoft.com/office/drawing/2014/main" xmlns="" id="{2CB8A521-3612-E459-2D2C-2A277147EBC6}"/>
              </a:ext>
            </a:extLst>
          </p:cNvPr>
          <p:cNvPicPr>
            <a:picLocks noChangeAspect="1"/>
          </p:cNvPicPr>
          <p:nvPr/>
        </p:nvPicPr>
        <p:blipFill>
          <a:blip r:embed="rId4"/>
          <a:stretch>
            <a:fillRect/>
          </a:stretch>
        </p:blipFill>
        <p:spPr>
          <a:xfrm>
            <a:off x="3526126" y="2214694"/>
            <a:ext cx="3157227" cy="3645574"/>
          </a:xfrm>
          <a:prstGeom prst="rect">
            <a:avLst/>
          </a:prstGeom>
        </p:spPr>
      </p:pic>
    </p:spTree>
    <p:extLst>
      <p:ext uri="{BB962C8B-B14F-4D97-AF65-F5344CB8AC3E}">
        <p14:creationId xmlns:p14="http://schemas.microsoft.com/office/powerpoint/2010/main" val="38433783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4D4DD4CF-9732-4771-98FE-77886DC915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xmlns="" id="{0917E639-5738-4605-929E-1222198314A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device&#10;&#10;Description automatically generated">
            <a:extLst>
              <a:ext uri="{FF2B5EF4-FFF2-40B4-BE49-F238E27FC236}">
                <a16:creationId xmlns:a16="http://schemas.microsoft.com/office/drawing/2014/main" xmlns="" id="{6E49EF96-89DC-414B-BBFD-539E062CBF74}"/>
              </a:ext>
            </a:extLst>
          </p:cNvPr>
          <p:cNvPicPr>
            <a:picLocks noChangeAspect="1"/>
          </p:cNvPicPr>
          <p:nvPr/>
        </p:nvPicPr>
        <p:blipFill rotWithShape="1">
          <a:blip r:embed="rId3"/>
          <a:srcRect l="16077" r="14671"/>
          <a:stretch/>
        </p:blipFill>
        <p:spPr>
          <a:xfrm>
            <a:off x="1" y="10"/>
            <a:ext cx="7479157" cy="6857990"/>
          </a:xfrm>
          <a:prstGeom prst="rect">
            <a:avLst/>
          </a:prstGeom>
        </p:spPr>
      </p:pic>
      <p:sp>
        <p:nvSpPr>
          <p:cNvPr id="13" name="Rectangle 12">
            <a:extLst>
              <a:ext uri="{FF2B5EF4-FFF2-40B4-BE49-F238E27FC236}">
                <a16:creationId xmlns:a16="http://schemas.microsoft.com/office/drawing/2014/main" xmlns="" id="{A2861A9C-C970-4FFE-B67C-222B6F5732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D2FDF82E-EBD8-4EC5-AD10-CD9E70EE85C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BF22A6C7-9BBC-4958-B82B-7F098F3B3088}"/>
              </a:ext>
            </a:extLst>
          </p:cNvPr>
          <p:cNvSpPr>
            <a:spLocks noGrp="1"/>
          </p:cNvSpPr>
          <p:nvPr>
            <p:ph type="title"/>
          </p:nvPr>
        </p:nvSpPr>
        <p:spPr>
          <a:xfrm>
            <a:off x="8196408" y="640831"/>
            <a:ext cx="3352128" cy="1573863"/>
          </a:xfrm>
        </p:spPr>
        <p:txBody>
          <a:bodyPr>
            <a:normAutofit/>
          </a:bodyPr>
          <a:lstStyle/>
          <a:p>
            <a:pPr algn="l"/>
            <a:r>
              <a:rPr lang="en-US" b="1"/>
              <a:t>Premium efficiency motors</a:t>
            </a:r>
            <a:endParaRPr lang="en-US"/>
          </a:p>
        </p:txBody>
      </p:sp>
      <p:sp>
        <p:nvSpPr>
          <p:cNvPr id="3" name="Content Placeholder 2">
            <a:extLst>
              <a:ext uri="{FF2B5EF4-FFF2-40B4-BE49-F238E27FC236}">
                <a16:creationId xmlns:a16="http://schemas.microsoft.com/office/drawing/2014/main" xmlns="" id="{DDB48C6B-9590-4540-9043-0CDECF99561D}"/>
              </a:ext>
            </a:extLst>
          </p:cNvPr>
          <p:cNvSpPr>
            <a:spLocks noGrp="1"/>
          </p:cNvSpPr>
          <p:nvPr>
            <p:ph sz="quarter" idx="13"/>
          </p:nvPr>
        </p:nvSpPr>
        <p:spPr>
          <a:xfrm>
            <a:off x="8196408" y="2367092"/>
            <a:ext cx="3352128" cy="3881309"/>
          </a:xfrm>
        </p:spPr>
        <p:txBody>
          <a:bodyPr>
            <a:normAutofit/>
          </a:bodyPr>
          <a:lstStyle/>
          <a:p>
            <a:pPr>
              <a:lnSpc>
                <a:spcPct val="110000"/>
              </a:lnSpc>
            </a:pPr>
            <a:r>
              <a:rPr lang="en-US" sz="1800" dirty="0"/>
              <a:t>Average efficiency of an electric motor is 85%</a:t>
            </a:r>
          </a:p>
          <a:p>
            <a:pPr>
              <a:lnSpc>
                <a:spcPct val="110000"/>
              </a:lnSpc>
            </a:pPr>
            <a:r>
              <a:rPr lang="en-US" sz="1800" dirty="0"/>
              <a:t>Any motor with an efficiency rating above 90% is considered to be a premium efficiency motor</a:t>
            </a:r>
          </a:p>
          <a:p>
            <a:pPr>
              <a:lnSpc>
                <a:spcPct val="110000"/>
              </a:lnSpc>
            </a:pPr>
            <a:r>
              <a:rPr lang="en-US" sz="1800" dirty="0"/>
              <a:t>Efficiency ratings can get to be as high as 98%</a:t>
            </a:r>
          </a:p>
          <a:p>
            <a:pPr>
              <a:lnSpc>
                <a:spcPct val="110000"/>
              </a:lnSpc>
            </a:pPr>
            <a:r>
              <a:rPr lang="en-US" sz="1800" dirty="0"/>
              <a:t>Compare current motors to premium efficient replacement motors </a:t>
            </a:r>
          </a:p>
          <a:p>
            <a:pPr marL="0" indent="0">
              <a:lnSpc>
                <a:spcPct val="110000"/>
              </a:lnSpc>
              <a:buNone/>
            </a:pPr>
            <a:endParaRPr lang="en-US" sz="1800" dirty="0"/>
          </a:p>
          <a:p>
            <a:pPr>
              <a:lnSpc>
                <a:spcPct val="110000"/>
              </a:lnSpc>
            </a:pPr>
            <a:endParaRPr lang="en-US" sz="1800" dirty="0"/>
          </a:p>
          <a:p>
            <a:pPr marL="0" indent="0">
              <a:lnSpc>
                <a:spcPct val="110000"/>
              </a:lnSpc>
              <a:buNone/>
            </a:pPr>
            <a:endParaRPr lang="en-US" sz="1800" dirty="0"/>
          </a:p>
        </p:txBody>
      </p:sp>
      <p:sp>
        <p:nvSpPr>
          <p:cNvPr id="5" name="Oval 4">
            <a:extLst>
              <a:ext uri="{FF2B5EF4-FFF2-40B4-BE49-F238E27FC236}">
                <a16:creationId xmlns:a16="http://schemas.microsoft.com/office/drawing/2014/main" xmlns="" id="{83F0F0F9-0FC4-46BF-A3DE-5120FDBEAE8C}"/>
              </a:ext>
            </a:extLst>
          </p:cNvPr>
          <p:cNvSpPr/>
          <p:nvPr/>
        </p:nvSpPr>
        <p:spPr>
          <a:xfrm>
            <a:off x="1551305" y="4307746"/>
            <a:ext cx="2844800" cy="6808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99817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57E607C4-A0A1-44FA-981D-EA3B813963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xmlns="" id="{5DF3CB5D-699A-9C2A-127A-3738450DE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265" y="643466"/>
            <a:ext cx="10175470" cy="5571067"/>
          </a:xfrm>
          <a:prstGeom prst="rect">
            <a:avLst/>
          </a:prstGeom>
        </p:spPr>
      </p:pic>
      <p:pic>
        <p:nvPicPr>
          <p:cNvPr id="15" name="Picture 11">
            <a:extLst>
              <a:ext uri="{FF2B5EF4-FFF2-40B4-BE49-F238E27FC236}">
                <a16:creationId xmlns:a16="http://schemas.microsoft.com/office/drawing/2014/main" xmlns="" id="{08D97526-B9D9-4257-B6A9-9D7988974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010793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57E607C4-A0A1-44FA-981D-EA3B813963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20EE053-9E41-B431-FF47-2FEEBA56B0DC}"/>
              </a:ext>
            </a:extLst>
          </p:cNvPr>
          <p:cNvPicPr>
            <a:picLocks noChangeAspect="1"/>
          </p:cNvPicPr>
          <p:nvPr/>
        </p:nvPicPr>
        <p:blipFill>
          <a:blip r:embed="rId2"/>
          <a:stretch>
            <a:fillRect/>
          </a:stretch>
        </p:blipFill>
        <p:spPr>
          <a:xfrm>
            <a:off x="1534159" y="172720"/>
            <a:ext cx="9074767" cy="6547851"/>
          </a:xfrm>
          <a:prstGeom prst="rect">
            <a:avLst/>
          </a:prstGeom>
        </p:spPr>
      </p:pic>
      <p:pic>
        <p:nvPicPr>
          <p:cNvPr id="24" name="Picture 23">
            <a:extLst>
              <a:ext uri="{FF2B5EF4-FFF2-40B4-BE49-F238E27FC236}">
                <a16:creationId xmlns:a16="http://schemas.microsoft.com/office/drawing/2014/main" xmlns="" id="{08D97526-B9D9-4257-B6A9-9D7988974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5897568"/>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BECDBB2-914C-44DE-B171-6F7946196F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xmlns="" id="{1D5C6008-3DE6-42B7-AED2-68544F325BC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iagram&#10;&#10;Description automatically generated">
            <a:extLst>
              <a:ext uri="{FF2B5EF4-FFF2-40B4-BE49-F238E27FC236}">
                <a16:creationId xmlns:a16="http://schemas.microsoft.com/office/drawing/2014/main" xmlns="" id="{F63273A5-D1DC-DC70-0695-F1A8ED0080C8}"/>
              </a:ext>
            </a:extLst>
          </p:cNvPr>
          <p:cNvPicPr>
            <a:picLocks noChangeAspect="1"/>
          </p:cNvPicPr>
          <p:nvPr/>
        </p:nvPicPr>
        <p:blipFill rotWithShape="1">
          <a:blip r:embed="rId3">
            <a:extLst>
              <a:ext uri="{28A0092B-C50C-407E-A947-70E740481C1C}">
                <a14:useLocalDpi xmlns:a14="http://schemas.microsoft.com/office/drawing/2010/main" val="0"/>
              </a:ext>
            </a:extLst>
          </a:blip>
          <a:srcRect t="17298" b="8898"/>
          <a:stretch/>
        </p:blipFill>
        <p:spPr>
          <a:xfrm>
            <a:off x="-197581" y="10"/>
            <a:ext cx="12389581" cy="6857990"/>
          </a:xfrm>
          <a:prstGeom prst="rect">
            <a:avLst/>
          </a:prstGeom>
        </p:spPr>
      </p:pic>
      <p:pic>
        <p:nvPicPr>
          <p:cNvPr id="12" name="Picture 11">
            <a:extLst>
              <a:ext uri="{FF2B5EF4-FFF2-40B4-BE49-F238E27FC236}">
                <a16:creationId xmlns:a16="http://schemas.microsoft.com/office/drawing/2014/main" xmlns="" id="{5D09915C-7FC3-45EF-BDD0-6393ACE446E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3499315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BC6345-0DF9-F720-8862-3FF957B32F57}"/>
              </a:ext>
            </a:extLst>
          </p:cNvPr>
          <p:cNvPicPr>
            <a:picLocks noChangeAspect="1"/>
          </p:cNvPicPr>
          <p:nvPr/>
        </p:nvPicPr>
        <p:blipFill>
          <a:blip r:embed="rId2"/>
          <a:stretch>
            <a:fillRect/>
          </a:stretch>
        </p:blipFill>
        <p:spPr>
          <a:xfrm>
            <a:off x="3848976" y="160407"/>
            <a:ext cx="4502544" cy="6524873"/>
          </a:xfrm>
          <a:prstGeom prst="rect">
            <a:avLst/>
          </a:prstGeom>
        </p:spPr>
      </p:pic>
    </p:spTree>
    <p:extLst>
      <p:ext uri="{BB962C8B-B14F-4D97-AF65-F5344CB8AC3E}">
        <p14:creationId xmlns:p14="http://schemas.microsoft.com/office/powerpoint/2010/main" val="294522027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waterfall chart&#10;&#10;Description automatically generated">
            <a:extLst>
              <a:ext uri="{FF2B5EF4-FFF2-40B4-BE49-F238E27FC236}">
                <a16:creationId xmlns:a16="http://schemas.microsoft.com/office/drawing/2014/main" xmlns="" id="{BA42E696-CE62-722B-A2F9-02C638739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791" y="360258"/>
            <a:ext cx="8106889" cy="6152301"/>
          </a:xfrm>
          <a:prstGeom prst="rect">
            <a:avLst/>
          </a:prstGeom>
        </p:spPr>
      </p:pic>
    </p:spTree>
    <p:extLst>
      <p:ext uri="{BB962C8B-B14F-4D97-AF65-F5344CB8AC3E}">
        <p14:creationId xmlns:p14="http://schemas.microsoft.com/office/powerpoint/2010/main" val="419842234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93274B0C-1CB3-4AA4-A183-20B7FE5DB1D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2E640319-3BB6-49BF-BAF4-D63FEC73E14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Content Placeholder 8" descr="Diagram&#10;&#10;Description automatically generated">
            <a:extLst>
              <a:ext uri="{FF2B5EF4-FFF2-40B4-BE49-F238E27FC236}">
                <a16:creationId xmlns:a16="http://schemas.microsoft.com/office/drawing/2014/main" xmlns="" id="{B3ADBD2D-3FDE-02AA-807E-A3E58A7AB211}"/>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574800" y="388732"/>
            <a:ext cx="9022080" cy="6118211"/>
          </a:xfrm>
        </p:spPr>
      </p:pic>
    </p:spTree>
    <p:extLst>
      <p:ext uri="{BB962C8B-B14F-4D97-AF65-F5344CB8AC3E}">
        <p14:creationId xmlns:p14="http://schemas.microsoft.com/office/powerpoint/2010/main" val="337132254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0577B9-A0B7-B292-9B84-A9C60C140E6F}"/>
              </a:ext>
            </a:extLst>
          </p:cNvPr>
          <p:cNvSpPr>
            <a:spLocks noGrp="1"/>
          </p:cNvSpPr>
          <p:nvPr>
            <p:ph type="title"/>
          </p:nvPr>
        </p:nvSpPr>
        <p:spPr/>
        <p:txBody>
          <a:bodyPr/>
          <a:lstStyle/>
          <a:p>
            <a:r>
              <a:rPr lang="en-US" dirty="0"/>
              <a:t>Possible VFD Opportunities</a:t>
            </a:r>
          </a:p>
        </p:txBody>
      </p:sp>
      <p:pic>
        <p:nvPicPr>
          <p:cNvPr id="5" name="Content Placeholder 4">
            <a:extLst>
              <a:ext uri="{FF2B5EF4-FFF2-40B4-BE49-F238E27FC236}">
                <a16:creationId xmlns:a16="http://schemas.microsoft.com/office/drawing/2014/main" xmlns="" id="{4ACE964E-6C92-08C9-40AD-011662E14CF4}"/>
              </a:ext>
            </a:extLst>
          </p:cNvPr>
          <p:cNvPicPr>
            <a:picLocks noGrp="1" noChangeAspect="1"/>
          </p:cNvPicPr>
          <p:nvPr>
            <p:ph sz="quarter" idx="13"/>
          </p:nvPr>
        </p:nvPicPr>
        <p:blipFill>
          <a:blip r:embed="rId2"/>
          <a:stretch>
            <a:fillRect/>
          </a:stretch>
        </p:blipFill>
        <p:spPr>
          <a:xfrm>
            <a:off x="913774" y="2153827"/>
            <a:ext cx="4675809" cy="3708400"/>
          </a:xfrm>
        </p:spPr>
      </p:pic>
      <p:pic>
        <p:nvPicPr>
          <p:cNvPr id="7" name="Picture 6">
            <a:extLst>
              <a:ext uri="{FF2B5EF4-FFF2-40B4-BE49-F238E27FC236}">
                <a16:creationId xmlns:a16="http://schemas.microsoft.com/office/drawing/2014/main" xmlns="" id="{9C604694-407B-077A-DF0F-08F6B190C070}"/>
              </a:ext>
            </a:extLst>
          </p:cNvPr>
          <p:cNvPicPr>
            <a:picLocks noChangeAspect="1"/>
          </p:cNvPicPr>
          <p:nvPr/>
        </p:nvPicPr>
        <p:blipFill>
          <a:blip r:embed="rId3"/>
          <a:stretch>
            <a:fillRect/>
          </a:stretch>
        </p:blipFill>
        <p:spPr>
          <a:xfrm>
            <a:off x="7290444" y="1960601"/>
            <a:ext cx="3702676" cy="3840759"/>
          </a:xfrm>
          <a:prstGeom prst="rect">
            <a:avLst/>
          </a:prstGeom>
        </p:spPr>
      </p:pic>
      <p:sp>
        <p:nvSpPr>
          <p:cNvPr id="8" name="TextBox 7">
            <a:extLst>
              <a:ext uri="{FF2B5EF4-FFF2-40B4-BE49-F238E27FC236}">
                <a16:creationId xmlns:a16="http://schemas.microsoft.com/office/drawing/2014/main" xmlns="" id="{84C66202-0337-B0B6-9085-9DBB306CB76A}"/>
              </a:ext>
            </a:extLst>
          </p:cNvPr>
          <p:cNvSpPr txBox="1"/>
          <p:nvPr/>
        </p:nvSpPr>
        <p:spPr>
          <a:xfrm>
            <a:off x="1773554" y="4472214"/>
            <a:ext cx="1560195" cy="830997"/>
          </a:xfrm>
          <a:prstGeom prst="rect">
            <a:avLst/>
          </a:prstGeom>
          <a:noFill/>
        </p:spPr>
        <p:txBody>
          <a:bodyPr wrap="square" rtlCol="0">
            <a:spAutoFit/>
          </a:bodyPr>
          <a:lstStyle/>
          <a:p>
            <a:r>
              <a:rPr lang="en-US" sz="2400" b="1" dirty="0">
                <a:solidFill>
                  <a:srgbClr val="FFFF00"/>
                </a:solidFill>
              </a:rPr>
              <a:t>Valve throttled</a:t>
            </a:r>
            <a:r>
              <a:rPr lang="en-US" dirty="0">
                <a:solidFill>
                  <a:srgbClr val="FFFF00"/>
                </a:solidFill>
              </a:rPr>
              <a:t>?</a:t>
            </a:r>
          </a:p>
        </p:txBody>
      </p:sp>
      <p:cxnSp>
        <p:nvCxnSpPr>
          <p:cNvPr id="10" name="Straight Arrow Connector 9">
            <a:extLst>
              <a:ext uri="{FF2B5EF4-FFF2-40B4-BE49-F238E27FC236}">
                <a16:creationId xmlns:a16="http://schemas.microsoft.com/office/drawing/2014/main" xmlns="" id="{CAD71EA2-0B3A-5D79-F309-0702E655808B}"/>
              </a:ext>
            </a:extLst>
          </p:cNvPr>
          <p:cNvCxnSpPr>
            <a:cxnSpLocks/>
          </p:cNvCxnSpPr>
          <p:nvPr/>
        </p:nvCxnSpPr>
        <p:spPr>
          <a:xfrm flipV="1">
            <a:off x="2524125" y="3666619"/>
            <a:ext cx="448310" cy="805595"/>
          </a:xfrm>
          <a:prstGeom prst="straightConnector1">
            <a:avLst/>
          </a:prstGeom>
          <a:ln w="952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xmlns="" id="{B6A4779D-7E06-A57C-D069-5FFA18FD2F49}"/>
              </a:ext>
            </a:extLst>
          </p:cNvPr>
          <p:cNvSpPr txBox="1"/>
          <p:nvPr/>
        </p:nvSpPr>
        <p:spPr>
          <a:xfrm>
            <a:off x="2419350" y="5019675"/>
            <a:ext cx="328930" cy="369332"/>
          </a:xfrm>
          <a:prstGeom prst="rect">
            <a:avLst/>
          </a:prstGeom>
          <a:noFill/>
        </p:spPr>
        <p:txBody>
          <a:bodyPr wrap="square" rtlCol="0">
            <a:spAutoFit/>
          </a:bodyPr>
          <a:lstStyle/>
          <a:p>
            <a:r>
              <a:rPr lang="en-US" dirty="0"/>
              <a:t>`</a:t>
            </a:r>
          </a:p>
        </p:txBody>
      </p:sp>
      <p:sp>
        <p:nvSpPr>
          <p:cNvPr id="18" name="TextBox 17">
            <a:extLst>
              <a:ext uri="{FF2B5EF4-FFF2-40B4-BE49-F238E27FC236}">
                <a16:creationId xmlns:a16="http://schemas.microsoft.com/office/drawing/2014/main" xmlns="" id="{8A413458-2B27-4B43-516A-20C5B0FA5092}"/>
              </a:ext>
            </a:extLst>
          </p:cNvPr>
          <p:cNvSpPr txBox="1"/>
          <p:nvPr/>
        </p:nvSpPr>
        <p:spPr>
          <a:xfrm>
            <a:off x="7535546" y="5194816"/>
            <a:ext cx="3457574" cy="461665"/>
          </a:xfrm>
          <a:prstGeom prst="rect">
            <a:avLst/>
          </a:prstGeom>
          <a:noFill/>
        </p:spPr>
        <p:txBody>
          <a:bodyPr wrap="square" rtlCol="0">
            <a:spAutoFit/>
          </a:bodyPr>
          <a:lstStyle/>
          <a:p>
            <a:r>
              <a:rPr lang="en-US" sz="2400" b="1" dirty="0">
                <a:solidFill>
                  <a:srgbClr val="FFFF00"/>
                </a:solidFill>
                <a:highlight>
                  <a:srgbClr val="808080"/>
                </a:highlight>
              </a:rPr>
              <a:t>Aerator valve throttled</a:t>
            </a:r>
            <a:r>
              <a:rPr lang="en-US" b="1" dirty="0">
                <a:solidFill>
                  <a:srgbClr val="FFFF00"/>
                </a:solidFill>
                <a:highlight>
                  <a:srgbClr val="808080"/>
                </a:highlight>
              </a:rPr>
              <a:t>?</a:t>
            </a:r>
            <a:r>
              <a:rPr lang="en-US" dirty="0"/>
              <a:t>6</a:t>
            </a:r>
          </a:p>
        </p:txBody>
      </p:sp>
      <p:cxnSp>
        <p:nvCxnSpPr>
          <p:cNvPr id="19" name="Straight Arrow Connector 18">
            <a:extLst>
              <a:ext uri="{FF2B5EF4-FFF2-40B4-BE49-F238E27FC236}">
                <a16:creationId xmlns:a16="http://schemas.microsoft.com/office/drawing/2014/main" xmlns="" id="{4A1A44B3-F6ED-53BA-E2F6-5012B8B3148D}"/>
              </a:ext>
            </a:extLst>
          </p:cNvPr>
          <p:cNvCxnSpPr>
            <a:cxnSpLocks/>
          </p:cNvCxnSpPr>
          <p:nvPr/>
        </p:nvCxnSpPr>
        <p:spPr>
          <a:xfrm flipV="1">
            <a:off x="9141782" y="4367686"/>
            <a:ext cx="448310" cy="805595"/>
          </a:xfrm>
          <a:prstGeom prst="straightConnector1">
            <a:avLst/>
          </a:prstGeom>
          <a:ln w="952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28079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D4DD4CF-9732-4771-98FE-77886DC915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xmlns="" id="{0917E639-5738-4605-929E-1222198314A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A737AAC2-7A92-A692-AE7C-CD7A3E570AD8}"/>
              </a:ext>
            </a:extLst>
          </p:cNvPr>
          <p:cNvSpPr>
            <a:spLocks noGrp="1"/>
          </p:cNvSpPr>
          <p:nvPr>
            <p:ph type="title"/>
          </p:nvPr>
        </p:nvSpPr>
        <p:spPr>
          <a:xfrm>
            <a:off x="643463" y="640831"/>
            <a:ext cx="3352128" cy="1573863"/>
          </a:xfrm>
        </p:spPr>
        <p:txBody>
          <a:bodyPr>
            <a:normAutofit/>
          </a:bodyPr>
          <a:lstStyle/>
          <a:p>
            <a:r>
              <a:rPr lang="en-US" dirty="0"/>
              <a:t>ENERGY EFFICIENCY</a:t>
            </a:r>
          </a:p>
        </p:txBody>
      </p:sp>
      <p:sp>
        <p:nvSpPr>
          <p:cNvPr id="3" name="Content Placeholder 2">
            <a:extLst>
              <a:ext uri="{FF2B5EF4-FFF2-40B4-BE49-F238E27FC236}">
                <a16:creationId xmlns:a16="http://schemas.microsoft.com/office/drawing/2014/main" xmlns="" id="{7B8CF638-BDDB-0A24-44D8-2E2EACD8A702}"/>
              </a:ext>
            </a:extLst>
          </p:cNvPr>
          <p:cNvSpPr>
            <a:spLocks noGrp="1"/>
          </p:cNvSpPr>
          <p:nvPr>
            <p:ph sz="quarter" idx="13"/>
          </p:nvPr>
        </p:nvSpPr>
        <p:spPr>
          <a:xfrm>
            <a:off x="643463" y="2367092"/>
            <a:ext cx="3352128" cy="3881309"/>
          </a:xfrm>
        </p:spPr>
        <p:txBody>
          <a:bodyPr>
            <a:normAutofit/>
          </a:bodyPr>
          <a:lstStyle/>
          <a:p>
            <a:pPr>
              <a:lnSpc>
                <a:spcPct val="110000"/>
              </a:lnSpc>
            </a:pPr>
            <a:r>
              <a:rPr lang="en-US" sz="1800" dirty="0"/>
              <a:t>Energy efficiency is the use of less energy to perform the same task or produce the same result. Energy-efficient buildings use less energy to heat, cool, and run appliances and electronics, and energy-efficient facilities use less energy to produce THEIR PRODUCT.</a:t>
            </a:r>
          </a:p>
        </p:txBody>
      </p:sp>
      <p:sp>
        <p:nvSpPr>
          <p:cNvPr id="14" name="Rectangle 13">
            <a:extLst>
              <a:ext uri="{FF2B5EF4-FFF2-40B4-BE49-F238E27FC236}">
                <a16:creationId xmlns:a16="http://schemas.microsoft.com/office/drawing/2014/main" xmlns="" id="{A2861A9C-C970-4FFE-B67C-222B6F5732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AA6887B1-680B-ED27-ACB0-5B751A0351BE}"/>
              </a:ext>
            </a:extLst>
          </p:cNvPr>
          <p:cNvPicPr>
            <a:picLocks noChangeAspect="1"/>
          </p:cNvPicPr>
          <p:nvPr/>
        </p:nvPicPr>
        <p:blipFill rotWithShape="1">
          <a:blip r:embed="rId3">
            <a:extLst>
              <a:ext uri="{28A0092B-C50C-407E-A947-70E740481C1C}">
                <a14:useLocalDpi xmlns:a14="http://schemas.microsoft.com/office/drawing/2010/main" val="0"/>
              </a:ext>
            </a:extLst>
          </a:blip>
          <a:srcRect l="3915" r="14292"/>
          <a:stretch/>
        </p:blipFill>
        <p:spPr>
          <a:xfrm>
            <a:off x="4712842" y="10"/>
            <a:ext cx="7479157" cy="6857990"/>
          </a:xfrm>
          <a:prstGeom prst="rect">
            <a:avLst/>
          </a:prstGeom>
        </p:spPr>
      </p:pic>
      <p:pic>
        <p:nvPicPr>
          <p:cNvPr id="16" name="Picture 15">
            <a:extLst>
              <a:ext uri="{FF2B5EF4-FFF2-40B4-BE49-F238E27FC236}">
                <a16:creationId xmlns:a16="http://schemas.microsoft.com/office/drawing/2014/main" xmlns="" id="{D2FDF82E-EBD8-4EC5-AD10-CD9E70EE85C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Tree>
    <p:extLst>
      <p:ext uri="{BB962C8B-B14F-4D97-AF65-F5344CB8AC3E}">
        <p14:creationId xmlns:p14="http://schemas.microsoft.com/office/powerpoint/2010/main" val="479946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E928B170-B7BC-4BDA-AF69-28A89C4F89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817D97DA-E831-40F4-9CF4-DEA0634CC81C}"/>
              </a:ext>
            </a:extLst>
          </p:cNvPr>
          <p:cNvPicPr>
            <a:picLocks noChangeAspect="1"/>
          </p:cNvPicPr>
          <p:nvPr/>
        </p:nvPicPr>
        <p:blipFill rotWithShape="1">
          <a:blip r:embed="rId2"/>
          <a:srcRect l="29029" t="5338" r="10477"/>
          <a:stretch/>
        </p:blipFill>
        <p:spPr>
          <a:xfrm>
            <a:off x="8148504" y="640831"/>
            <a:ext cx="3372972" cy="542733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2" name="Picture 21">
            <a:extLst>
              <a:ext uri="{FF2B5EF4-FFF2-40B4-BE49-F238E27FC236}">
                <a16:creationId xmlns:a16="http://schemas.microsoft.com/office/drawing/2014/main" xmlns="" id="{2E1E8C82-833C-4573-807A-A01BED3757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68739808-1380-40F8-9E20-A735590F2636}"/>
              </a:ext>
            </a:extLst>
          </p:cNvPr>
          <p:cNvSpPr>
            <a:spLocks noGrp="1"/>
          </p:cNvSpPr>
          <p:nvPr>
            <p:ph type="title"/>
          </p:nvPr>
        </p:nvSpPr>
        <p:spPr>
          <a:xfrm>
            <a:off x="913776" y="640832"/>
            <a:ext cx="6564205" cy="1292743"/>
          </a:xfrm>
        </p:spPr>
        <p:txBody>
          <a:bodyPr>
            <a:normAutofit/>
          </a:bodyPr>
          <a:lstStyle/>
          <a:p>
            <a:r>
              <a:rPr lang="en-US" b="1" dirty="0"/>
              <a:t>Variable frequency drives</a:t>
            </a:r>
          </a:p>
        </p:txBody>
      </p:sp>
      <p:graphicFrame>
        <p:nvGraphicFramePr>
          <p:cNvPr id="26" name="Content Placeholder 2">
            <a:extLst>
              <a:ext uri="{FF2B5EF4-FFF2-40B4-BE49-F238E27FC236}">
                <a16:creationId xmlns:a16="http://schemas.microsoft.com/office/drawing/2014/main" xmlns="" id="{E4467E79-8CD2-EA3F-D0B9-D5028556AB45}"/>
              </a:ext>
            </a:extLst>
          </p:cNvPr>
          <p:cNvGraphicFramePr>
            <a:graphicFrameLocks noGrp="1"/>
          </p:cNvGraphicFramePr>
          <p:nvPr>
            <p:ph sz="quarter" idx="13"/>
            <p:extLst>
              <p:ext uri="{D42A27DB-BD31-4B8C-83A1-F6EECF244321}">
                <p14:modId xmlns:p14="http://schemas.microsoft.com/office/powerpoint/2010/main" val="1754011333"/>
              </p:ext>
            </p:extLst>
          </p:nvPr>
        </p:nvGraphicFramePr>
        <p:xfrm>
          <a:off x="913774" y="2000250"/>
          <a:ext cx="6564207" cy="4248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5363203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F1100-3762-47B9-A4F2-3CD577A3D436}"/>
              </a:ext>
            </a:extLst>
          </p:cNvPr>
          <p:cNvSpPr>
            <a:spLocks noGrp="1"/>
          </p:cNvSpPr>
          <p:nvPr>
            <p:ph type="title"/>
          </p:nvPr>
        </p:nvSpPr>
        <p:spPr>
          <a:xfrm>
            <a:off x="913775" y="618517"/>
            <a:ext cx="10364451" cy="1596177"/>
          </a:xfrm>
        </p:spPr>
        <p:txBody>
          <a:bodyPr>
            <a:normAutofit/>
          </a:bodyPr>
          <a:lstStyle/>
          <a:p>
            <a:r>
              <a:rPr lang="en-US" dirty="0"/>
              <a:t>VFD BENEFITS</a:t>
            </a:r>
          </a:p>
        </p:txBody>
      </p:sp>
      <p:graphicFrame>
        <p:nvGraphicFramePr>
          <p:cNvPr id="5" name="Content Placeholder 2">
            <a:extLst>
              <a:ext uri="{FF2B5EF4-FFF2-40B4-BE49-F238E27FC236}">
                <a16:creationId xmlns:a16="http://schemas.microsoft.com/office/drawing/2014/main" xmlns="" id="{1617EE75-CF94-5F2F-30DE-C736553E26F3}"/>
              </a:ext>
            </a:extLst>
          </p:cNvPr>
          <p:cNvGraphicFramePr>
            <a:graphicFrameLocks noGrp="1"/>
          </p:cNvGraphicFramePr>
          <p:nvPr>
            <p:ph sz="quarter" idx="13"/>
            <p:extLst>
              <p:ext uri="{D42A27DB-BD31-4B8C-83A1-F6EECF244321}">
                <p14:modId xmlns:p14="http://schemas.microsoft.com/office/powerpoint/2010/main" val="2200914317"/>
              </p:ext>
            </p:extLst>
          </p:nvPr>
        </p:nvGraphicFramePr>
        <p:xfrm>
          <a:off x="914400" y="1724026"/>
          <a:ext cx="10363200" cy="4515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24770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4708A7-04D9-5A90-7B98-F05E9A79F08D}"/>
              </a:ext>
            </a:extLst>
          </p:cNvPr>
          <p:cNvSpPr>
            <a:spLocks noGrp="1"/>
          </p:cNvSpPr>
          <p:nvPr>
            <p:ph type="title"/>
          </p:nvPr>
        </p:nvSpPr>
        <p:spPr>
          <a:xfrm>
            <a:off x="913775" y="618517"/>
            <a:ext cx="10364451" cy="1596177"/>
          </a:xfrm>
        </p:spPr>
        <p:txBody>
          <a:bodyPr>
            <a:normAutofit/>
          </a:bodyPr>
          <a:lstStyle/>
          <a:p>
            <a:r>
              <a:rPr lang="en-US"/>
              <a:t>VFD BENEFITS</a:t>
            </a:r>
          </a:p>
        </p:txBody>
      </p:sp>
      <p:graphicFrame>
        <p:nvGraphicFramePr>
          <p:cNvPr id="16" name="Content Placeholder 2">
            <a:extLst>
              <a:ext uri="{FF2B5EF4-FFF2-40B4-BE49-F238E27FC236}">
                <a16:creationId xmlns:a16="http://schemas.microsoft.com/office/drawing/2014/main" xmlns="" id="{EE301583-9606-63E5-A5A9-BE55670D66C2}"/>
              </a:ext>
            </a:extLst>
          </p:cNvPr>
          <p:cNvGraphicFramePr>
            <a:graphicFrameLocks noGrp="1"/>
          </p:cNvGraphicFramePr>
          <p:nvPr>
            <p:ph sz="quarter" idx="13"/>
            <p:extLst>
              <p:ext uri="{D42A27DB-BD31-4B8C-83A1-F6EECF244321}">
                <p14:modId xmlns:p14="http://schemas.microsoft.com/office/powerpoint/2010/main" val="3289439414"/>
              </p:ext>
            </p:extLst>
          </p:nvPr>
        </p:nvGraphicFramePr>
        <p:xfrm>
          <a:off x="914400" y="1752600"/>
          <a:ext cx="10363200" cy="4362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50469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7771239-095F-88E2-B769-4EF69C849DE8}"/>
              </a:ext>
            </a:extLst>
          </p:cNvPr>
          <p:cNvSpPr txBox="1"/>
          <p:nvPr/>
        </p:nvSpPr>
        <p:spPr>
          <a:xfrm>
            <a:off x="995362" y="619123"/>
            <a:ext cx="10201275" cy="5924699"/>
          </a:xfrm>
          <a:prstGeom prst="rect">
            <a:avLst/>
          </a:prstGeom>
          <a:noFill/>
        </p:spPr>
        <p:txBody>
          <a:bodyPr wrap="square">
            <a:spAutoFit/>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mj-lt"/>
              <a:buAutoNum type="arabicPeriod"/>
            </a:pPr>
            <a:r>
              <a:rPr lang="en-US" sz="1100" b="1" dirty="0">
                <a:effectLst/>
                <a:latin typeface="Calibri" panose="020F0502020204030204" pitchFamily="34" charset="0"/>
                <a:ea typeface="Times New Roman" panose="02020603050405020304" pitchFamily="18" charset="0"/>
              </a:rPr>
              <a:t>“</a:t>
            </a:r>
            <a:r>
              <a:rPr lang="en-US" sz="1600" b="1" dirty="0">
                <a:effectLst/>
                <a:latin typeface="Calibri" panose="020F0502020204030204" pitchFamily="34" charset="0"/>
                <a:ea typeface="Times New Roman" panose="02020603050405020304" pitchFamily="18" charset="0"/>
              </a:rPr>
              <a:t>Constant Torque” vs “Variable Torque” applications require different drives or at least apply drives differently</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u="sng" dirty="0">
                <a:solidFill>
                  <a:schemeClr val="accent1">
                    <a:lumMod val="50000"/>
                  </a:schemeClr>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xmlns="" val="tx"/>
                    </a:ext>
                  </a:extLst>
                </a:hlinkClick>
              </a:rPr>
              <a:t>https://www.pesquality.com/blog/constant-torque-drives-vs-variable-torque-drives</a:t>
            </a:r>
            <a:endParaRPr lang="en-US" sz="1600" b="1" dirty="0">
              <a:solidFill>
                <a:schemeClr val="accent1">
                  <a:lumMod val="50000"/>
                </a:schemeClr>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Centrifugal fans and pumps are variable torque</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Positive displacement blowers and pumps are constant torque</a:t>
            </a:r>
            <a:endParaRPr lang="en-US" sz="16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600" b="1" dirty="0">
                <a:effectLst/>
                <a:latin typeface="Calibri" panose="020F0502020204030204" pitchFamily="34" charset="0"/>
                <a:ea typeface="Times New Roman" panose="02020603050405020304" pitchFamily="18" charset="0"/>
              </a:rPr>
              <a:t>U/F ratio or V/F ratio</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If the VFD has a setting for it, a “squared” U/F ratio can save energy</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This is the ratio of output voltage to frequency</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See </a:t>
            </a:r>
            <a:r>
              <a:rPr lang="en-US" sz="1600" b="1" dirty="0" err="1">
                <a:effectLst/>
                <a:latin typeface="Calibri" panose="020F0502020204030204" pitchFamily="34" charset="0"/>
                <a:ea typeface="Times New Roman" panose="02020603050405020304" pitchFamily="18" charset="0"/>
              </a:rPr>
              <a:t>pg</a:t>
            </a:r>
            <a:r>
              <a:rPr lang="en-US" sz="1600" b="1" dirty="0">
                <a:effectLst/>
                <a:latin typeface="Calibri" panose="020F0502020204030204" pitchFamily="34" charset="0"/>
                <a:ea typeface="Times New Roman" panose="02020603050405020304" pitchFamily="18" charset="0"/>
              </a:rPr>
              <a:t> 149 here: </a:t>
            </a:r>
            <a:r>
              <a:rPr lang="en-US" sz="1600" b="1" u="sng" dirty="0">
                <a:solidFill>
                  <a:schemeClr val="accent1">
                    <a:lumMod val="50000"/>
                  </a:schemeClr>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xmlns="" val="tx"/>
                    </a:ext>
                  </a:extLst>
                </a:hlinkClick>
              </a:rPr>
              <a:t>https://library.e.abb.com/public/6f400c8a653d4d57ae1df8dfed6d7e9f/EN_ACQ580_pump_control_program_FW_F_A5.pdf</a:t>
            </a:r>
            <a:endParaRPr lang="en-US" sz="1600" b="1" dirty="0">
              <a:solidFill>
                <a:schemeClr val="accent1">
                  <a:lumMod val="50000"/>
                </a:schemeClr>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600" b="1" dirty="0">
                <a:effectLst/>
                <a:latin typeface="Calibri" panose="020F0502020204030204" pitchFamily="34" charset="0"/>
                <a:ea typeface="Times New Roman" panose="02020603050405020304" pitchFamily="18" charset="0"/>
              </a:rPr>
              <a:t>Energy optimization settings on the drive</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Some drives have settings to optimize for energy savings</a:t>
            </a:r>
            <a:endParaRPr lang="en-US" sz="16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600" b="1" dirty="0">
                <a:effectLst/>
                <a:latin typeface="Calibri" panose="020F0502020204030204" pitchFamily="34" charset="0"/>
                <a:ea typeface="Times New Roman" panose="02020603050405020304" pitchFamily="18" charset="0"/>
              </a:rPr>
              <a:t>VFD’s can create damaging electrical noise both on the supply and output side of the drive</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Supply filtering is recommended when a significant percentage of the load at the facility is form VFD’s, especially if there are other sensitive electronics on the circuit</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Output filtering is required when the motor leads are too long, or the motor might not handle being on VFD correctly</a:t>
            </a:r>
            <a:endParaRPr lang="en-US" sz="16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600" b="1" dirty="0">
                <a:effectLst/>
                <a:latin typeface="Calibri" panose="020F0502020204030204" pitchFamily="34" charset="0"/>
                <a:ea typeface="Times New Roman" panose="02020603050405020304" pitchFamily="18" charset="0"/>
              </a:rPr>
              <a:t>Power factor correction</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If a facility has a lot of pumps, they can benefit from putting in power factor correction at their service entrance. </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dirty="0">
                <a:effectLst/>
                <a:latin typeface="Calibri" panose="020F0502020204030204" pitchFamily="34" charset="0"/>
                <a:ea typeface="Times New Roman" panose="02020603050405020304" pitchFamily="18" charset="0"/>
              </a:rPr>
              <a:t>This eliminates “imaginary” energy consumption, where the facility is billed for current draw that does not actually do any real “work”</a:t>
            </a:r>
            <a:endParaRPr lang="en-US" sz="1600" b="1"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b="1" u="sng" dirty="0">
                <a:solidFill>
                  <a:schemeClr val="accent1">
                    <a:lumMod val="50000"/>
                  </a:schemeClr>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xmlns="" val="tx"/>
                    </a:ext>
                  </a:extLst>
                </a:hlinkClick>
              </a:rPr>
              <a:t>https://www.eaton.com/ecm/groups/public/@pub/@electrical/documents/content/sa02607001e.pdf</a:t>
            </a:r>
            <a:endParaRPr lang="en-US" sz="1600" b="1" dirty="0">
              <a:solidFill>
                <a:schemeClr val="accent1">
                  <a:lumMod val="50000"/>
                </a:schemeClr>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94608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building, floor&#10;&#10;Description automatically generated">
            <a:extLst>
              <a:ext uri="{FF2B5EF4-FFF2-40B4-BE49-F238E27FC236}">
                <a16:creationId xmlns:a16="http://schemas.microsoft.com/office/drawing/2014/main" xmlns="" id="{A8C6F929-4736-4DA5-B1D6-55EE7ADBD2AE}"/>
              </a:ext>
            </a:extLst>
          </p:cNvPr>
          <p:cNvPicPr>
            <a:picLocks noChangeAspect="1"/>
          </p:cNvPicPr>
          <p:nvPr/>
        </p:nvPicPr>
        <p:blipFill rotWithShape="1">
          <a:blip r:embed="rId2"/>
          <a:srcRect l="23915" r="2306"/>
          <a:stretch/>
        </p:blipFill>
        <p:spPr>
          <a:xfrm>
            <a:off x="20" y="10"/>
            <a:ext cx="12191980" cy="6857990"/>
          </a:xfrm>
          <a:prstGeom prst="rect">
            <a:avLst/>
          </a:prstGeom>
        </p:spPr>
      </p:pic>
      <p:pic>
        <p:nvPicPr>
          <p:cNvPr id="17" name="Picture 8">
            <a:extLst>
              <a:ext uri="{FF2B5EF4-FFF2-40B4-BE49-F238E27FC236}">
                <a16:creationId xmlns:a16="http://schemas.microsoft.com/office/drawing/2014/main" xmlns="" id="{21CB8282-44AF-40D0-A7E2-03734788DC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ounded Rectangle 8">
            <a:extLst>
              <a:ext uri="{FF2B5EF4-FFF2-40B4-BE49-F238E27FC236}">
                <a16:creationId xmlns:a16="http://schemas.microsoft.com/office/drawing/2014/main" xmlns="" id="{D77CF7D5-36A3-4ED3-AE46-77E42D2AA7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36E804E-1BCA-4C7B-ABDB-9A2171D731F8}"/>
              </a:ext>
            </a:extLst>
          </p:cNvPr>
          <p:cNvSpPr>
            <a:spLocks noGrp="1"/>
          </p:cNvSpPr>
          <p:nvPr>
            <p:ph type="title"/>
          </p:nvPr>
        </p:nvSpPr>
        <p:spPr>
          <a:xfrm>
            <a:off x="1307482" y="950976"/>
            <a:ext cx="9499092" cy="1263718"/>
          </a:xfrm>
        </p:spPr>
        <p:txBody>
          <a:bodyPr>
            <a:normAutofit/>
          </a:bodyPr>
          <a:lstStyle/>
          <a:p>
            <a:r>
              <a:rPr lang="en-US">
                <a:solidFill>
                  <a:srgbClr val="FFFFFF"/>
                </a:solidFill>
              </a:rPr>
              <a:t>Treatment efficiency </a:t>
            </a:r>
          </a:p>
        </p:txBody>
      </p:sp>
      <p:sp>
        <p:nvSpPr>
          <p:cNvPr id="3" name="Content Placeholder 2">
            <a:extLst>
              <a:ext uri="{FF2B5EF4-FFF2-40B4-BE49-F238E27FC236}">
                <a16:creationId xmlns:a16="http://schemas.microsoft.com/office/drawing/2014/main" xmlns="" id="{B05F43DC-0E2A-484B-B664-67998C7450EF}"/>
              </a:ext>
            </a:extLst>
          </p:cNvPr>
          <p:cNvSpPr>
            <a:spLocks noGrp="1"/>
          </p:cNvSpPr>
          <p:nvPr>
            <p:ph sz="quarter" idx="13"/>
          </p:nvPr>
        </p:nvSpPr>
        <p:spPr>
          <a:xfrm>
            <a:off x="1383682" y="2214694"/>
            <a:ext cx="9346692" cy="3243131"/>
          </a:xfrm>
        </p:spPr>
        <p:txBody>
          <a:bodyPr>
            <a:normAutofit/>
          </a:bodyPr>
          <a:lstStyle/>
          <a:p>
            <a:r>
              <a:rPr lang="en-US" dirty="0">
                <a:solidFill>
                  <a:srgbClr val="FFFFFF"/>
                </a:solidFill>
              </a:rPr>
              <a:t>Evaluate your systems operations </a:t>
            </a:r>
          </a:p>
          <a:p>
            <a:r>
              <a:rPr lang="en-US" dirty="0">
                <a:solidFill>
                  <a:srgbClr val="FFFFFF"/>
                </a:solidFill>
              </a:rPr>
              <a:t>Are your backwash times and rates set at the proper levels</a:t>
            </a:r>
          </a:p>
          <a:p>
            <a:pPr lvl="1"/>
            <a:r>
              <a:rPr lang="en-US" dirty="0">
                <a:solidFill>
                  <a:srgbClr val="FFFFFF"/>
                </a:solidFill>
              </a:rPr>
              <a:t>Backwashes based on head loss or “That’s the way we’ve always done it”</a:t>
            </a:r>
          </a:p>
          <a:p>
            <a:pPr lvl="1"/>
            <a:r>
              <a:rPr lang="en-US" dirty="0">
                <a:solidFill>
                  <a:srgbClr val="FFFFFF"/>
                </a:solidFill>
              </a:rPr>
              <a:t>Backwash rate set at proper level</a:t>
            </a:r>
          </a:p>
          <a:p>
            <a:pPr lvl="1"/>
            <a:r>
              <a:rPr lang="en-US" dirty="0">
                <a:solidFill>
                  <a:srgbClr val="FFFFFF"/>
                </a:solidFill>
              </a:rPr>
              <a:t>Backwash duration set at proper increments</a:t>
            </a:r>
          </a:p>
          <a:p>
            <a:r>
              <a:rPr lang="en-US" dirty="0">
                <a:solidFill>
                  <a:srgbClr val="FFFFFF"/>
                </a:solidFill>
              </a:rPr>
              <a:t>Simple things such as these can save a system a considerable amount of Money over a year’s time </a:t>
            </a:r>
          </a:p>
          <a:p>
            <a:endParaRPr lang="en-US" dirty="0">
              <a:solidFill>
                <a:srgbClr val="FFFFFF"/>
              </a:solidFill>
            </a:endParaRPr>
          </a:p>
        </p:txBody>
      </p:sp>
    </p:spTree>
    <p:extLst>
      <p:ext uri="{BB962C8B-B14F-4D97-AF65-F5344CB8AC3E}">
        <p14:creationId xmlns:p14="http://schemas.microsoft.com/office/powerpoint/2010/main" val="331172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D20EF05B-48CD-41DE-82FE-C25A5A3008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2">
            <a:extLst>
              <a:ext uri="{FF2B5EF4-FFF2-40B4-BE49-F238E27FC236}">
                <a16:creationId xmlns:a16="http://schemas.microsoft.com/office/drawing/2014/main" xmlns="" id="{C9DFF8EB-B522-4773-B8CF-C10622C1F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81991" y="887150"/>
            <a:ext cx="4104281" cy="4940394"/>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4" name="Picture 3">
            <a:extLst>
              <a:ext uri="{FF2B5EF4-FFF2-40B4-BE49-F238E27FC236}">
                <a16:creationId xmlns:a16="http://schemas.microsoft.com/office/drawing/2014/main" xmlns="" id="{5DF1408A-0CC1-4ECF-A17C-7AE1C6F68D7A}"/>
              </a:ext>
            </a:extLst>
          </p:cNvPr>
          <p:cNvPicPr>
            <a:picLocks noChangeAspect="1"/>
          </p:cNvPicPr>
          <p:nvPr/>
        </p:nvPicPr>
        <p:blipFill rotWithShape="1">
          <a:blip r:embed="rId3"/>
          <a:srcRect l="31990" r="30678"/>
          <a:stretch/>
        </p:blipFill>
        <p:spPr>
          <a:xfrm>
            <a:off x="7756448" y="1349992"/>
            <a:ext cx="3155366" cy="4014710"/>
          </a:xfrm>
          <a:prstGeom prst="rect">
            <a:avLst/>
          </a:prstGeom>
          <a:scene3d>
            <a:camera prst="orthographicFront"/>
            <a:lightRig rig="threePt" dir="t">
              <a:rot lat="0" lon="0" rev="2700000"/>
            </a:lightRig>
          </a:scene3d>
          <a:sp3d contourW="6350">
            <a:bevelT h="38100"/>
            <a:contourClr>
              <a:srgbClr val="C0C0C0"/>
            </a:contourClr>
          </a:sp3d>
        </p:spPr>
      </p:pic>
      <p:pic>
        <p:nvPicPr>
          <p:cNvPr id="27" name="Picture 26">
            <a:extLst>
              <a:ext uri="{FF2B5EF4-FFF2-40B4-BE49-F238E27FC236}">
                <a16:creationId xmlns:a16="http://schemas.microsoft.com/office/drawing/2014/main" xmlns="" id="{6EA99E25-F57B-4182-929C-D5A100153A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32FC0B1A-49FD-4E1B-9FA1-B39F6203BC87}"/>
              </a:ext>
            </a:extLst>
          </p:cNvPr>
          <p:cNvSpPr>
            <a:spLocks noGrp="1"/>
          </p:cNvSpPr>
          <p:nvPr>
            <p:ph type="title"/>
          </p:nvPr>
        </p:nvSpPr>
        <p:spPr>
          <a:xfrm>
            <a:off x="913776" y="618517"/>
            <a:ext cx="5910272" cy="1596177"/>
          </a:xfrm>
        </p:spPr>
        <p:txBody>
          <a:bodyPr>
            <a:normAutofit/>
          </a:bodyPr>
          <a:lstStyle/>
          <a:p>
            <a:r>
              <a:rPr lang="en-US"/>
              <a:t>Climate control/hvac</a:t>
            </a:r>
          </a:p>
        </p:txBody>
      </p:sp>
      <p:sp>
        <p:nvSpPr>
          <p:cNvPr id="3" name="Content Placeholder 2">
            <a:extLst>
              <a:ext uri="{FF2B5EF4-FFF2-40B4-BE49-F238E27FC236}">
                <a16:creationId xmlns:a16="http://schemas.microsoft.com/office/drawing/2014/main" xmlns="" id="{8D5C8963-2BB7-4941-ABF3-F08171D24298}"/>
              </a:ext>
            </a:extLst>
          </p:cNvPr>
          <p:cNvSpPr>
            <a:spLocks noGrp="1"/>
          </p:cNvSpPr>
          <p:nvPr>
            <p:ph sz="quarter" idx="13"/>
          </p:nvPr>
        </p:nvSpPr>
        <p:spPr>
          <a:xfrm>
            <a:off x="913775" y="2367092"/>
            <a:ext cx="5910274" cy="3872391"/>
          </a:xfrm>
        </p:spPr>
        <p:txBody>
          <a:bodyPr>
            <a:normAutofit/>
          </a:bodyPr>
          <a:lstStyle/>
          <a:p>
            <a:r>
              <a:rPr lang="en-US" dirty="0"/>
              <a:t>Efficiency of ac condenser (SEER – Seasonal energy efficiency ratio)</a:t>
            </a:r>
          </a:p>
          <a:p>
            <a:r>
              <a:rPr lang="en-US" dirty="0"/>
              <a:t>Efficiency of furnace – (AFUE % - Annualized Fuel utilization Efficiency</a:t>
            </a:r>
          </a:p>
          <a:p>
            <a:r>
              <a:rPr lang="en-US" dirty="0"/>
              <a:t>Programable thermostats/ Smart thermostats</a:t>
            </a:r>
          </a:p>
          <a:p>
            <a:r>
              <a:rPr lang="en-US" dirty="0"/>
              <a:t>Air filter maintenance schedule </a:t>
            </a:r>
          </a:p>
          <a:p>
            <a:r>
              <a:rPr lang="en-US" dirty="0"/>
              <a:t>Annual cleaning of Condenser</a:t>
            </a:r>
          </a:p>
          <a:p>
            <a:pPr marL="0" indent="0">
              <a:buNone/>
            </a:pPr>
            <a:endParaRPr lang="en-US" dirty="0"/>
          </a:p>
          <a:p>
            <a:endParaRPr lang="en-US" dirty="0"/>
          </a:p>
        </p:txBody>
      </p:sp>
    </p:spTree>
    <p:extLst>
      <p:ext uri="{BB962C8B-B14F-4D97-AF65-F5344CB8AC3E}">
        <p14:creationId xmlns:p14="http://schemas.microsoft.com/office/powerpoint/2010/main" val="65535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25496B42-CC46-4183-B481-887CD3E8C72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E2758CE0-F916-4DCE-88D1-71430BE441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xmlns="" id="{7E2BA2D5-46A3-46C0-98C9-A072D543B3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3573895B-DA42-4260-AE1E-182BA412328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ontent Placeholder 4" descr="A picture containing fabric&#10;&#10;Description automatically generated">
            <a:extLst>
              <a:ext uri="{FF2B5EF4-FFF2-40B4-BE49-F238E27FC236}">
                <a16:creationId xmlns:a16="http://schemas.microsoft.com/office/drawing/2014/main" xmlns="" id="{67542960-D82A-6D0A-99B0-46973DD51C17}"/>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960120" y="1281814"/>
            <a:ext cx="6002432" cy="4291738"/>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xmlns="" id="{3ECE3E68-5D46-E807-CA32-0FB77A98938F}"/>
              </a:ext>
            </a:extLst>
          </p:cNvPr>
          <p:cNvSpPr>
            <a:spLocks noGrp="1"/>
          </p:cNvSpPr>
          <p:nvPr>
            <p:ph type="title"/>
          </p:nvPr>
        </p:nvSpPr>
        <p:spPr>
          <a:xfrm>
            <a:off x="7570382" y="957486"/>
            <a:ext cx="3707844" cy="3131913"/>
          </a:xfrm>
        </p:spPr>
        <p:txBody>
          <a:bodyPr vert="horz" lIns="91440" tIns="45720" rIns="91440" bIns="45720" rtlCol="0" anchor="b">
            <a:normAutofit/>
          </a:bodyPr>
          <a:lstStyle/>
          <a:p>
            <a:r>
              <a:rPr lang="en-US" sz="4800"/>
              <a:t>CHANGE YOUR FILTERS!!!!!</a:t>
            </a:r>
          </a:p>
        </p:txBody>
      </p:sp>
    </p:spTree>
    <p:extLst>
      <p:ext uri="{BB962C8B-B14F-4D97-AF65-F5344CB8AC3E}">
        <p14:creationId xmlns:p14="http://schemas.microsoft.com/office/powerpoint/2010/main" val="276648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25496B42-CC46-4183-B481-887CD3E8C72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E2758CE0-F916-4DCE-88D1-71430BE441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xmlns="" id="{7E2BA2D5-46A3-46C0-98C9-A072D543B3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3573895B-DA42-4260-AE1E-182BA412328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ontent Placeholder 4" descr="A picture containing text, tiled&#10;&#10;Description automatically generated">
            <a:extLst>
              <a:ext uri="{FF2B5EF4-FFF2-40B4-BE49-F238E27FC236}">
                <a16:creationId xmlns:a16="http://schemas.microsoft.com/office/drawing/2014/main" xmlns="" id="{06ED62C4-5108-166D-7FB5-880CAD1B4E80}"/>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960120" y="1736998"/>
            <a:ext cx="6002432" cy="338137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xmlns="" id="{0CF98DFB-8693-9A68-BE11-9C41239F2501}"/>
              </a:ext>
            </a:extLst>
          </p:cNvPr>
          <p:cNvSpPr>
            <a:spLocks noGrp="1"/>
          </p:cNvSpPr>
          <p:nvPr>
            <p:ph type="title"/>
          </p:nvPr>
        </p:nvSpPr>
        <p:spPr>
          <a:xfrm>
            <a:off x="7570382" y="957486"/>
            <a:ext cx="3707844" cy="3131913"/>
          </a:xfrm>
        </p:spPr>
        <p:txBody>
          <a:bodyPr vert="horz" lIns="91440" tIns="45720" rIns="91440" bIns="45720" rtlCol="0" anchor="b">
            <a:normAutofit/>
          </a:bodyPr>
          <a:lstStyle/>
          <a:p>
            <a:r>
              <a:rPr lang="en-US" sz="4800"/>
              <a:t>CLEAN YOUR CONDENSOR COILS!!!!</a:t>
            </a:r>
          </a:p>
        </p:txBody>
      </p:sp>
    </p:spTree>
    <p:extLst>
      <p:ext uri="{BB962C8B-B14F-4D97-AF65-F5344CB8AC3E}">
        <p14:creationId xmlns:p14="http://schemas.microsoft.com/office/powerpoint/2010/main" val="1469134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6F7890-A968-89BC-A02E-70A4BEFAB766}"/>
              </a:ext>
            </a:extLst>
          </p:cNvPr>
          <p:cNvPicPr>
            <a:picLocks noChangeAspect="1"/>
          </p:cNvPicPr>
          <p:nvPr/>
        </p:nvPicPr>
        <p:blipFill>
          <a:blip r:embed="rId2"/>
          <a:stretch>
            <a:fillRect/>
          </a:stretch>
        </p:blipFill>
        <p:spPr>
          <a:xfrm>
            <a:off x="924910" y="249745"/>
            <a:ext cx="4466869" cy="4627053"/>
          </a:xfrm>
          <a:prstGeom prst="rect">
            <a:avLst/>
          </a:prstGeom>
        </p:spPr>
      </p:pic>
      <p:pic>
        <p:nvPicPr>
          <p:cNvPr id="5" name="Picture 4">
            <a:extLst>
              <a:ext uri="{FF2B5EF4-FFF2-40B4-BE49-F238E27FC236}">
                <a16:creationId xmlns:a16="http://schemas.microsoft.com/office/drawing/2014/main" xmlns="" id="{5EFB8C9E-D827-D6B3-404A-DDFAFCD22917}"/>
              </a:ext>
            </a:extLst>
          </p:cNvPr>
          <p:cNvPicPr>
            <a:picLocks noChangeAspect="1"/>
          </p:cNvPicPr>
          <p:nvPr/>
        </p:nvPicPr>
        <p:blipFill>
          <a:blip r:embed="rId3"/>
          <a:stretch>
            <a:fillRect/>
          </a:stretch>
        </p:blipFill>
        <p:spPr>
          <a:xfrm>
            <a:off x="6547945" y="347730"/>
            <a:ext cx="3594538" cy="4529070"/>
          </a:xfrm>
          <a:prstGeom prst="rect">
            <a:avLst/>
          </a:prstGeom>
        </p:spPr>
      </p:pic>
      <p:pic>
        <p:nvPicPr>
          <p:cNvPr id="7" name="Picture 6">
            <a:extLst>
              <a:ext uri="{FF2B5EF4-FFF2-40B4-BE49-F238E27FC236}">
                <a16:creationId xmlns:a16="http://schemas.microsoft.com/office/drawing/2014/main" xmlns="" id="{885CAF34-84BE-1316-1BAC-CF2CD71B2F6A}"/>
              </a:ext>
            </a:extLst>
          </p:cNvPr>
          <p:cNvPicPr>
            <a:picLocks noChangeAspect="1"/>
          </p:cNvPicPr>
          <p:nvPr/>
        </p:nvPicPr>
        <p:blipFill>
          <a:blip r:embed="rId4"/>
          <a:stretch>
            <a:fillRect/>
          </a:stretch>
        </p:blipFill>
        <p:spPr>
          <a:xfrm>
            <a:off x="360016" y="4982680"/>
            <a:ext cx="8886423" cy="1519707"/>
          </a:xfrm>
          <a:prstGeom prst="rect">
            <a:avLst/>
          </a:prstGeom>
        </p:spPr>
      </p:pic>
      <p:sp>
        <p:nvSpPr>
          <p:cNvPr id="8" name="TextBox 7">
            <a:extLst>
              <a:ext uri="{FF2B5EF4-FFF2-40B4-BE49-F238E27FC236}">
                <a16:creationId xmlns:a16="http://schemas.microsoft.com/office/drawing/2014/main" xmlns="" id="{F5E4EA1A-0010-7D29-7164-96C838470EC6}"/>
              </a:ext>
            </a:extLst>
          </p:cNvPr>
          <p:cNvSpPr txBox="1"/>
          <p:nvPr/>
        </p:nvSpPr>
        <p:spPr>
          <a:xfrm>
            <a:off x="9145515" y="4876798"/>
            <a:ext cx="2552500" cy="1200329"/>
          </a:xfrm>
          <a:prstGeom prst="rect">
            <a:avLst/>
          </a:prstGeom>
          <a:noFill/>
        </p:spPr>
        <p:txBody>
          <a:bodyPr wrap="square" rtlCol="0">
            <a:spAutoFit/>
          </a:bodyPr>
          <a:lstStyle/>
          <a:p>
            <a:pPr algn="ctr"/>
            <a:r>
              <a:rPr lang="en-US" sz="2400" b="1" dirty="0">
                <a:highlight>
                  <a:srgbClr val="FFFF00"/>
                </a:highlight>
              </a:rPr>
              <a:t>Costs over</a:t>
            </a:r>
          </a:p>
          <a:p>
            <a:pPr algn="ctr"/>
            <a:r>
              <a:rPr lang="en-US" sz="2400" b="1" dirty="0">
                <a:highlight>
                  <a:srgbClr val="FFFF00"/>
                </a:highlight>
              </a:rPr>
              <a:t>$100 per</a:t>
            </a:r>
          </a:p>
          <a:p>
            <a:pPr algn="ctr"/>
            <a:r>
              <a:rPr lang="en-US" sz="2400" b="1" dirty="0">
                <a:highlight>
                  <a:srgbClr val="FFFF00"/>
                </a:highlight>
              </a:rPr>
              <a:t>month!</a:t>
            </a:r>
          </a:p>
        </p:txBody>
      </p:sp>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10" name="Ink 9">
                <a:extLst>
                  <a:ext uri="{FF2B5EF4-FFF2-40B4-BE49-F238E27FC236}">
                    <a16:creationId xmlns:a16="http://schemas.microsoft.com/office/drawing/2014/main" id="{E95232C4-9098-37DB-F952-7B0647C5BE22}"/>
                  </a:ext>
                </a:extLst>
              </p14:cNvPr>
              <p14:cNvContentPartPr/>
              <p14:nvPr/>
            </p14:nvContentPartPr>
            <p14:xfrm>
              <a:off x="6581595" y="6048345"/>
              <a:ext cx="837360" cy="360"/>
            </p14:xfrm>
          </p:contentPart>
        </mc:Choice>
        <mc:Fallback>
          <p:pic>
            <p:nvPicPr>
              <p:cNvPr id="10" name="Ink 9">
                <a:extLst>
                  <a:ext uri="{FF2B5EF4-FFF2-40B4-BE49-F238E27FC236}">
                    <a16:creationId xmlns:a16="http://schemas.microsoft.com/office/drawing/2014/main" xmlns="" xmlns:aink="http://schemas.microsoft.com/office/drawing/2016/ink" xmlns:p14="http://schemas.microsoft.com/office/powerpoint/2010/main" id="{E95232C4-9098-37DB-F952-7B0647C5BE22}"/>
                  </a:ext>
                </a:extLst>
              </p:cNvPr>
              <p:cNvPicPr/>
              <p:nvPr/>
            </p:nvPicPr>
            <p:blipFill>
              <a:blip r:embed="rId6"/>
              <a:stretch>
                <a:fillRect/>
              </a:stretch>
            </p:blipFill>
            <p:spPr>
              <a:xfrm>
                <a:off x="6563595" y="5940345"/>
                <a:ext cx="873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11" name="Ink 10">
                <a:extLst>
                  <a:ext uri="{FF2B5EF4-FFF2-40B4-BE49-F238E27FC236}">
                    <a16:creationId xmlns:a16="http://schemas.microsoft.com/office/drawing/2014/main" id="{C5CA5088-7490-F697-F224-D1D9A2AE4051}"/>
                  </a:ext>
                </a:extLst>
              </p14:cNvPr>
              <p14:cNvContentPartPr/>
              <p14:nvPr/>
            </p14:nvContentPartPr>
            <p14:xfrm>
              <a:off x="6380715" y="5875545"/>
              <a:ext cx="3242160" cy="840960"/>
            </p14:xfrm>
          </p:contentPart>
        </mc:Choice>
        <mc:Fallback>
          <p:pic>
            <p:nvPicPr>
              <p:cNvPr id="11" name="Ink 10">
                <a:extLst>
                  <a:ext uri="{FF2B5EF4-FFF2-40B4-BE49-F238E27FC236}">
                    <a16:creationId xmlns:a16="http://schemas.microsoft.com/office/drawing/2014/main" xmlns="" xmlns:aink="http://schemas.microsoft.com/office/drawing/2016/ink" xmlns:p14="http://schemas.microsoft.com/office/powerpoint/2010/main" id="{C5CA5088-7490-F697-F224-D1D9A2AE4051}"/>
                  </a:ext>
                </a:extLst>
              </p:cNvPr>
              <p:cNvPicPr/>
              <p:nvPr/>
            </p:nvPicPr>
            <p:blipFill>
              <a:blip r:embed="rId8"/>
              <a:stretch>
                <a:fillRect/>
              </a:stretch>
            </p:blipFill>
            <p:spPr>
              <a:xfrm>
                <a:off x="6363075" y="5767545"/>
                <a:ext cx="3277800" cy="1056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xmlns="" id="{D677D1FC-5703-2196-B180-2BC235EA9027}"/>
                  </a:ext>
                </a:extLst>
              </p14:cNvPr>
              <p14:cNvContentPartPr/>
              <p14:nvPr/>
            </p14:nvContentPartPr>
            <p14:xfrm>
              <a:off x="6475395" y="6018240"/>
              <a:ext cx="2575440" cy="478800"/>
            </p14:xfrm>
          </p:contentPart>
        </mc:Choice>
        <mc:Fallback xmlns="">
          <p:pic>
            <p:nvPicPr>
              <p:cNvPr id="19" name="Ink 18">
                <a:extLst>
                  <a:ext uri="{FF2B5EF4-FFF2-40B4-BE49-F238E27FC236}">
                    <a16:creationId xmlns:a16="http://schemas.microsoft.com/office/drawing/2014/main" id="{D677D1FC-5703-2196-B180-2BC235EA9027}"/>
                  </a:ext>
                </a:extLst>
              </p:cNvPr>
              <p:cNvPicPr/>
              <p:nvPr/>
            </p:nvPicPr>
            <p:blipFill>
              <a:blip r:embed="rId10"/>
              <a:stretch>
                <a:fillRect/>
              </a:stretch>
            </p:blipFill>
            <p:spPr>
              <a:xfrm>
                <a:off x="6421395" y="5910240"/>
                <a:ext cx="2683080" cy="694440"/>
              </a:xfrm>
              <a:prstGeom prst="rect">
                <a:avLst/>
              </a:prstGeom>
            </p:spPr>
          </p:pic>
        </mc:Fallback>
      </mc:AlternateContent>
    </p:spTree>
    <p:extLst>
      <p:ext uri="{BB962C8B-B14F-4D97-AF65-F5344CB8AC3E}">
        <p14:creationId xmlns:p14="http://schemas.microsoft.com/office/powerpoint/2010/main" val="1538722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xmlns="" id="{E1408BAF-1350-4BC5-9C72-82A08BB07B4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44E843C5-E258-463E-B6A7-03E24286BC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8">
            <a:extLst>
              <a:ext uri="{FF2B5EF4-FFF2-40B4-BE49-F238E27FC236}">
                <a16:creationId xmlns:a16="http://schemas.microsoft.com/office/drawing/2014/main" xmlns="" id="{4B0BCC06-49B5-41A2-BE06-72CD501627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xmlns="" id="{DA5EE1A8-1853-47FD-B2AF-F9B30F64373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4E95A7A-8B5F-756A-546F-2792592A4000}"/>
              </a:ext>
            </a:extLst>
          </p:cNvPr>
          <p:cNvPicPr>
            <a:picLocks noChangeAspect="1"/>
          </p:cNvPicPr>
          <p:nvPr/>
        </p:nvPicPr>
        <p:blipFill>
          <a:blip r:embed="rId4"/>
          <a:stretch>
            <a:fillRect/>
          </a:stretch>
        </p:blipFill>
        <p:spPr>
          <a:xfrm>
            <a:off x="4180067" y="1510098"/>
            <a:ext cx="3372877" cy="3880179"/>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3" name="Picture 22">
            <a:extLst>
              <a:ext uri="{FF2B5EF4-FFF2-40B4-BE49-F238E27FC236}">
                <a16:creationId xmlns:a16="http://schemas.microsoft.com/office/drawing/2014/main" xmlns="" id="{6B08740F-F74B-4D7C-A4BC-B980C99F7D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0E405C3B-BA1A-4AD7-4011-B309CEC315D2}"/>
              </a:ext>
            </a:extLst>
          </p:cNvPr>
          <p:cNvSpPr txBox="1"/>
          <p:nvPr/>
        </p:nvSpPr>
        <p:spPr>
          <a:xfrm>
            <a:off x="8196408" y="1581150"/>
            <a:ext cx="3352128" cy="4667251"/>
          </a:xfrm>
          <a:prstGeom prst="rect">
            <a:avLst/>
          </a:prstGeom>
        </p:spPr>
        <p:txBody>
          <a:bodyPr vert="horz" lIns="91440" tIns="45720" rIns="91440" bIns="45720" rtlCol="0">
            <a:normAutofit/>
          </a:bodyPr>
          <a:lstStyle/>
          <a:p>
            <a:pPr indent="-228600" defTabSz="914400">
              <a:lnSpc>
                <a:spcPct val="120000"/>
              </a:lnSpc>
              <a:spcAft>
                <a:spcPts val="600"/>
              </a:spcAft>
              <a:buClr>
                <a:schemeClr val="tx1"/>
              </a:buClr>
              <a:buFont typeface="Arial" panose="020B0604020202020204" pitchFamily="34" charset="0"/>
              <a:buChar char="•"/>
            </a:pPr>
            <a:r>
              <a:rPr lang="en-US" b="1" cap="all" dirty="0"/>
              <a:t>Heat the pipes, not the air! Use of a freeze protection thermostat receptacle and infra-red ”chicken lights” is less expensive than heating the air of an entire room with a space heater and is adequate for freeze protection. This receptacle turns on at 35F and off at 45F.</a:t>
            </a:r>
          </a:p>
        </p:txBody>
      </p:sp>
      <p:sp>
        <p:nvSpPr>
          <p:cNvPr id="13" name="TextBox 12">
            <a:extLst>
              <a:ext uri="{FF2B5EF4-FFF2-40B4-BE49-F238E27FC236}">
                <a16:creationId xmlns:a16="http://schemas.microsoft.com/office/drawing/2014/main" xmlns="" id="{B94365B6-8E89-FA46-4744-C2294660CFE6}"/>
              </a:ext>
            </a:extLst>
          </p:cNvPr>
          <p:cNvSpPr txBox="1"/>
          <p:nvPr/>
        </p:nvSpPr>
        <p:spPr>
          <a:xfrm>
            <a:off x="6772275" y="790872"/>
            <a:ext cx="1403385" cy="400110"/>
          </a:xfrm>
          <a:prstGeom prst="rect">
            <a:avLst/>
          </a:prstGeom>
          <a:noFill/>
        </p:spPr>
        <p:txBody>
          <a:bodyPr wrap="square" rtlCol="0">
            <a:spAutoFit/>
          </a:bodyPr>
          <a:lstStyle/>
          <a:p>
            <a:r>
              <a:rPr lang="en-US" sz="2000" b="1" dirty="0"/>
              <a:t>250 WATT</a:t>
            </a:r>
          </a:p>
        </p:txBody>
      </p:sp>
      <p:cxnSp>
        <p:nvCxnSpPr>
          <p:cNvPr id="18" name="Straight Arrow Connector 17">
            <a:extLst>
              <a:ext uri="{FF2B5EF4-FFF2-40B4-BE49-F238E27FC236}">
                <a16:creationId xmlns:a16="http://schemas.microsoft.com/office/drawing/2014/main" xmlns="" id="{FDDEDBC8-94C4-4ECE-EE16-B790C58175C0}"/>
              </a:ext>
            </a:extLst>
          </p:cNvPr>
          <p:cNvCxnSpPr>
            <a:cxnSpLocks/>
            <a:stCxn id="13" idx="1"/>
          </p:cNvCxnSpPr>
          <p:nvPr/>
        </p:nvCxnSpPr>
        <p:spPr>
          <a:xfrm flipH="1">
            <a:off x="6286500" y="990927"/>
            <a:ext cx="485775" cy="4001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B7C8B9A6-44E9-D2BD-6310-A63EC7FFDB02}"/>
              </a:ext>
            </a:extLst>
          </p:cNvPr>
          <p:cNvPicPr>
            <a:picLocks noChangeAspect="1"/>
          </p:cNvPicPr>
          <p:nvPr/>
        </p:nvPicPr>
        <p:blipFill>
          <a:blip r:embed="rId5"/>
          <a:stretch>
            <a:fillRect/>
          </a:stretch>
        </p:blipFill>
        <p:spPr>
          <a:xfrm>
            <a:off x="218025" y="1488909"/>
            <a:ext cx="3880179" cy="3880179"/>
          </a:xfrm>
          <a:prstGeom prst="rect">
            <a:avLst/>
          </a:prstGeom>
        </p:spPr>
      </p:pic>
    </p:spTree>
    <p:extLst>
      <p:ext uri="{BB962C8B-B14F-4D97-AF65-F5344CB8AC3E}">
        <p14:creationId xmlns:p14="http://schemas.microsoft.com/office/powerpoint/2010/main" val="13491465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xmlns="" id="{22790EC5-ACA7-4536-8066-B60199F3C6D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xmlns="" id="{CAD20AEA-7CAF-4A83-BE2E-EAF010B8B7F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xmlns="" id="{4A391C69-E52F-4DC0-B51A-0DABC54840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88827E5F-DDB5-8701-8D6B-A581B8DA4EB9}"/>
              </a:ext>
            </a:extLst>
          </p:cNvPr>
          <p:cNvPicPr>
            <a:picLocks noChangeAspect="1"/>
          </p:cNvPicPr>
          <p:nvPr/>
        </p:nvPicPr>
        <p:blipFill rotWithShape="1">
          <a:blip r:embed="rId4"/>
          <a:srcRect l="17291" r="12212"/>
          <a:stretch/>
        </p:blipFill>
        <p:spPr>
          <a:xfrm>
            <a:off x="20" y="10"/>
            <a:ext cx="4834706" cy="6857990"/>
          </a:xfrm>
          <a:prstGeom prst="rect">
            <a:avLst/>
          </a:prstGeom>
          <a:scene3d>
            <a:camera prst="orthographicFront"/>
            <a:lightRig rig="threePt" dir="t">
              <a:rot lat="0" lon="0" rev="2700000"/>
            </a:lightRig>
          </a:scene3d>
          <a:sp3d contourW="6350">
            <a:bevelT h="38100"/>
            <a:contourClr>
              <a:srgbClr val="C0C0C0"/>
            </a:contourClr>
          </a:sp3d>
        </p:spPr>
      </p:pic>
      <p:sp>
        <p:nvSpPr>
          <p:cNvPr id="31" name="Rectangle 30">
            <a:extLst>
              <a:ext uri="{FF2B5EF4-FFF2-40B4-BE49-F238E27FC236}">
                <a16:creationId xmlns:a16="http://schemas.microsoft.com/office/drawing/2014/main" xmlns="" id="{048390FD-448E-4FF2-AEE8-C46960568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347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xmlns="" id="{0BD259F2-A289-4420-B3EB-BBC6A904FC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F16E4AF4-81E2-FB41-D4EC-5FB00EA893BB}"/>
              </a:ext>
            </a:extLst>
          </p:cNvPr>
          <p:cNvSpPr>
            <a:spLocks noGrp="1"/>
          </p:cNvSpPr>
          <p:nvPr>
            <p:ph type="title"/>
          </p:nvPr>
        </p:nvSpPr>
        <p:spPr>
          <a:xfrm>
            <a:off x="5930899" y="1358901"/>
            <a:ext cx="5280026" cy="2730498"/>
          </a:xfrm>
        </p:spPr>
        <p:txBody>
          <a:bodyPr vert="horz" lIns="91440" tIns="45720" rIns="91440" bIns="45720" rtlCol="0" anchor="b">
            <a:normAutofit/>
          </a:bodyPr>
          <a:lstStyle/>
          <a:p>
            <a:r>
              <a:rPr lang="en-US" sz="4800" b="1"/>
              <a:t>RATES &amp; STRUCTURES</a:t>
            </a:r>
          </a:p>
        </p:txBody>
      </p:sp>
    </p:spTree>
    <p:extLst>
      <p:ext uri="{BB962C8B-B14F-4D97-AF65-F5344CB8AC3E}">
        <p14:creationId xmlns:p14="http://schemas.microsoft.com/office/powerpoint/2010/main" val="2540423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25496B42-CC46-4183-B481-887CD3E8C72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65E2D7E-B7BD-404F-9F71-D6620D37B90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xmlns="" id="{446F2B05-D14A-46C1-B94D-81BAFA34CA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treetlight">
            <a:extLst>
              <a:ext uri="{FF2B5EF4-FFF2-40B4-BE49-F238E27FC236}">
                <a16:creationId xmlns:a16="http://schemas.microsoft.com/office/drawing/2014/main" xmlns="" id="{298B824B-218D-63CF-484A-A6A6CECC06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46781" y="1476870"/>
            <a:ext cx="3525025" cy="3525025"/>
          </a:xfrm>
          <a:prstGeom prst="rect">
            <a:avLst/>
          </a:prstGeom>
        </p:spPr>
      </p:pic>
      <p:sp>
        <p:nvSpPr>
          <p:cNvPr id="3" name="TextBox 2">
            <a:extLst>
              <a:ext uri="{FF2B5EF4-FFF2-40B4-BE49-F238E27FC236}">
                <a16:creationId xmlns:a16="http://schemas.microsoft.com/office/drawing/2014/main" xmlns="" id="{268D9D52-A9B8-F741-37D8-954797DE904C}"/>
              </a:ext>
            </a:extLst>
          </p:cNvPr>
          <p:cNvSpPr txBox="1"/>
          <p:nvPr/>
        </p:nvSpPr>
        <p:spPr>
          <a:xfrm>
            <a:off x="3829051" y="955039"/>
            <a:ext cx="7692390" cy="5321935"/>
          </a:xfrm>
          <a:prstGeom prst="rect">
            <a:avLst/>
          </a:prstGeom>
        </p:spPr>
        <p:txBody>
          <a:bodyPr vert="horz" lIns="91440" tIns="45720" rIns="91440" bIns="45720" rtlCol="0">
            <a:normAutofit fontScale="85000" lnSpcReduction="20000"/>
          </a:bodyPr>
          <a:lstStyle/>
          <a:p>
            <a:pPr indent="-228600" defTabSz="914400">
              <a:lnSpc>
                <a:spcPct val="110000"/>
              </a:lnSpc>
              <a:spcAft>
                <a:spcPts val="600"/>
              </a:spcAft>
              <a:buClr>
                <a:schemeClr val="tx1"/>
              </a:buClr>
              <a:buFont typeface="Arial" panose="020B0604020202020204" pitchFamily="34" charset="0"/>
              <a:buChar char="•"/>
            </a:pPr>
            <a:endParaRPr lang="en-US" sz="700" b="0" i="0" u="none" strike="noStrike" cap="all" dirty="0"/>
          </a:p>
          <a:p>
            <a:pPr indent="-228600" algn="ctr" defTabSz="914400">
              <a:lnSpc>
                <a:spcPct val="110000"/>
              </a:lnSpc>
              <a:spcAft>
                <a:spcPts val="600"/>
              </a:spcAft>
              <a:buClr>
                <a:schemeClr val="tx1"/>
              </a:buClr>
              <a:buFont typeface="Arial" panose="020B0604020202020204" pitchFamily="34" charset="0"/>
              <a:buChar char="•"/>
            </a:pPr>
            <a:r>
              <a:rPr lang="en-US" b="1" i="0" u="none" strike="noStrike" cap="all" dirty="0"/>
              <a:t>LED Lighting Advantages</a:t>
            </a:r>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Low maintenance Costs</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Big driver for outdoor lighting such as street lighting. HID only good for 10,000 –25,000 hours – LED may last up to 60,000 hours</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Energy Efficient</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No mercury and low UV</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Attract less insects</a:t>
            </a:r>
          </a:p>
          <a:p>
            <a:pPr indent="-228600" defTabSz="914400">
              <a:lnSpc>
                <a:spcPct val="110000"/>
              </a:lnSpc>
              <a:spcAft>
                <a:spcPts val="600"/>
              </a:spcAft>
              <a:buClr>
                <a:schemeClr val="tx1"/>
              </a:buClr>
              <a:buFont typeface="Arial" panose="020B0604020202020204" pitchFamily="34" charset="0"/>
              <a:buChar char="•"/>
            </a:pPr>
            <a:r>
              <a:rPr lang="en-US" b="1" i="0" u="none" strike="noStrike" cap="all" dirty="0"/>
              <a:t>•</a:t>
            </a:r>
            <a:r>
              <a:rPr lang="en-US" b="1" cap="all" dirty="0"/>
              <a:t>STURDIER: LEDs are solid express lighting devices that utilize semiconductor material rather than a filament or neon gas. An LED light is a tiny chip exemplified in an epoxy plant enclosure, which makes LEDs far sturdier than traditional incandescent bulbs or neon tubes </a:t>
            </a:r>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Instant Lighting Brightness and works great in cold</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Typically do not burn out but dim over time</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Focused light: requires no reflectors</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Frequent switching does not harm&gt; Ideal for applications that require frequent on-off cycling</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Possibility of whole new controls strategy</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Works excellent with controls: motion and dimming</a:t>
            </a:r>
            <a:endParaRPr lang="en-US" b="0" i="0" u="none" strike="noStrike" cap="all" dirty="0"/>
          </a:p>
          <a:p>
            <a:pPr indent="-228600" defTabSz="914400">
              <a:lnSpc>
                <a:spcPct val="110000"/>
              </a:lnSpc>
              <a:spcAft>
                <a:spcPts val="600"/>
              </a:spcAft>
              <a:buClr>
                <a:schemeClr val="tx1"/>
              </a:buClr>
              <a:buFont typeface="Arial" panose="020B0604020202020204" pitchFamily="34" charset="0"/>
              <a:buChar char="•"/>
            </a:pPr>
            <a:r>
              <a:rPr lang="en-US" b="0" i="0" u="none" strike="noStrike" cap="all" dirty="0"/>
              <a:t>•</a:t>
            </a:r>
            <a:r>
              <a:rPr lang="en-US" b="1" i="0" u="none" strike="noStrike" cap="all" dirty="0"/>
              <a:t>High CRI (Color Rendering Index)</a:t>
            </a:r>
            <a:endParaRPr lang="en-US" b="0" i="0" u="none" strike="noStrike" cap="all" dirty="0"/>
          </a:p>
        </p:txBody>
      </p:sp>
      <p:pic>
        <p:nvPicPr>
          <p:cNvPr id="16" name="Picture 15">
            <a:extLst>
              <a:ext uri="{FF2B5EF4-FFF2-40B4-BE49-F238E27FC236}">
                <a16:creationId xmlns:a16="http://schemas.microsoft.com/office/drawing/2014/main" xmlns="" id="{DC21F734-A85A-4FEA-8CB8-6C72B8195C3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6462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0B170-1CE7-0C5B-A913-42AA700D7FE7}"/>
              </a:ext>
            </a:extLst>
          </p:cNvPr>
          <p:cNvSpPr>
            <a:spLocks noGrp="1"/>
          </p:cNvSpPr>
          <p:nvPr>
            <p:ph type="title"/>
          </p:nvPr>
        </p:nvSpPr>
        <p:spPr>
          <a:xfrm>
            <a:off x="913775" y="406401"/>
            <a:ext cx="10364451" cy="753413"/>
          </a:xfrm>
        </p:spPr>
        <p:txBody>
          <a:bodyPr/>
          <a:lstStyle/>
          <a:p>
            <a:r>
              <a:rPr lang="en-US" dirty="0"/>
              <a:t>LIGHTING</a:t>
            </a:r>
          </a:p>
        </p:txBody>
      </p:sp>
      <p:pic>
        <p:nvPicPr>
          <p:cNvPr id="4" name="Picture 3">
            <a:extLst>
              <a:ext uri="{FF2B5EF4-FFF2-40B4-BE49-F238E27FC236}">
                <a16:creationId xmlns:a16="http://schemas.microsoft.com/office/drawing/2014/main" xmlns="" id="{9081C396-0A9F-7815-7100-6A746C80006F}"/>
              </a:ext>
            </a:extLst>
          </p:cNvPr>
          <p:cNvPicPr>
            <a:picLocks noChangeAspect="1"/>
          </p:cNvPicPr>
          <p:nvPr/>
        </p:nvPicPr>
        <p:blipFill>
          <a:blip r:embed="rId2"/>
          <a:stretch>
            <a:fillRect/>
          </a:stretch>
        </p:blipFill>
        <p:spPr>
          <a:xfrm>
            <a:off x="664406" y="1159814"/>
            <a:ext cx="3897433" cy="2433671"/>
          </a:xfrm>
          <a:prstGeom prst="rect">
            <a:avLst/>
          </a:prstGeom>
        </p:spPr>
      </p:pic>
      <p:pic>
        <p:nvPicPr>
          <p:cNvPr id="6" name="Picture 5">
            <a:extLst>
              <a:ext uri="{FF2B5EF4-FFF2-40B4-BE49-F238E27FC236}">
                <a16:creationId xmlns:a16="http://schemas.microsoft.com/office/drawing/2014/main" xmlns="" id="{21C9D179-39A8-B159-350B-C696417A4A5A}"/>
              </a:ext>
            </a:extLst>
          </p:cNvPr>
          <p:cNvPicPr>
            <a:picLocks noChangeAspect="1"/>
          </p:cNvPicPr>
          <p:nvPr/>
        </p:nvPicPr>
        <p:blipFill>
          <a:blip r:embed="rId3"/>
          <a:stretch>
            <a:fillRect/>
          </a:stretch>
        </p:blipFill>
        <p:spPr>
          <a:xfrm>
            <a:off x="6329680" y="1200628"/>
            <a:ext cx="5197913" cy="2548589"/>
          </a:xfrm>
          <a:prstGeom prst="rect">
            <a:avLst/>
          </a:prstGeom>
        </p:spPr>
      </p:pic>
      <p:pic>
        <p:nvPicPr>
          <p:cNvPr id="8" name="Picture 7">
            <a:extLst>
              <a:ext uri="{FF2B5EF4-FFF2-40B4-BE49-F238E27FC236}">
                <a16:creationId xmlns:a16="http://schemas.microsoft.com/office/drawing/2014/main" xmlns="" id="{C2C3A91A-F12E-02C2-5C13-E2A743725BA4}"/>
              </a:ext>
            </a:extLst>
          </p:cNvPr>
          <p:cNvPicPr>
            <a:picLocks noChangeAspect="1"/>
          </p:cNvPicPr>
          <p:nvPr/>
        </p:nvPicPr>
        <p:blipFill>
          <a:blip r:embed="rId4"/>
          <a:stretch>
            <a:fillRect/>
          </a:stretch>
        </p:blipFill>
        <p:spPr>
          <a:xfrm>
            <a:off x="664407" y="3593485"/>
            <a:ext cx="3897433" cy="3054159"/>
          </a:xfrm>
          <a:prstGeom prst="rect">
            <a:avLst/>
          </a:prstGeom>
        </p:spPr>
      </p:pic>
      <p:pic>
        <p:nvPicPr>
          <p:cNvPr id="10" name="Picture 9">
            <a:extLst>
              <a:ext uri="{FF2B5EF4-FFF2-40B4-BE49-F238E27FC236}">
                <a16:creationId xmlns:a16="http://schemas.microsoft.com/office/drawing/2014/main" xmlns="" id="{E93381A4-DDD2-BCA1-1EFE-BF36392B2436}"/>
              </a:ext>
            </a:extLst>
          </p:cNvPr>
          <p:cNvPicPr>
            <a:picLocks noChangeAspect="1"/>
          </p:cNvPicPr>
          <p:nvPr/>
        </p:nvPicPr>
        <p:blipFill>
          <a:blip r:embed="rId5"/>
          <a:stretch>
            <a:fillRect/>
          </a:stretch>
        </p:blipFill>
        <p:spPr>
          <a:xfrm>
            <a:off x="6329680" y="3684806"/>
            <a:ext cx="3425780" cy="2886075"/>
          </a:xfrm>
          <a:prstGeom prst="rect">
            <a:avLst/>
          </a:prstGeom>
        </p:spPr>
      </p:pic>
      <p:sp>
        <p:nvSpPr>
          <p:cNvPr id="12" name="TextBox 11">
            <a:extLst>
              <a:ext uri="{FF2B5EF4-FFF2-40B4-BE49-F238E27FC236}">
                <a16:creationId xmlns:a16="http://schemas.microsoft.com/office/drawing/2014/main" xmlns="" id="{D9BD2B5B-2F70-345D-302E-B72D0747C212}"/>
              </a:ext>
            </a:extLst>
          </p:cNvPr>
          <p:cNvSpPr txBox="1"/>
          <p:nvPr/>
        </p:nvSpPr>
        <p:spPr>
          <a:xfrm>
            <a:off x="9505949" y="4243401"/>
            <a:ext cx="2266951" cy="1754326"/>
          </a:xfrm>
          <a:prstGeom prst="rect">
            <a:avLst/>
          </a:prstGeom>
          <a:noFill/>
        </p:spPr>
        <p:txBody>
          <a:bodyPr wrap="square">
            <a:spAutoFit/>
          </a:bodyPr>
          <a:lstStyle/>
          <a:p>
            <a:pPr algn="ctr"/>
            <a:r>
              <a:rPr lang="en-US" b="1" dirty="0">
                <a:highlight>
                  <a:srgbClr val="FFFF00"/>
                </a:highlight>
              </a:rPr>
              <a:t>This high</a:t>
            </a:r>
          </a:p>
          <a:p>
            <a:pPr algn="ctr"/>
            <a:r>
              <a:rPr lang="en-US" b="1" dirty="0">
                <a:highlight>
                  <a:srgbClr val="FFFF00"/>
                </a:highlight>
              </a:rPr>
              <a:t>pressure sodium</a:t>
            </a:r>
          </a:p>
          <a:p>
            <a:pPr algn="ctr"/>
            <a:r>
              <a:rPr lang="en-US" b="1" dirty="0">
                <a:highlight>
                  <a:srgbClr val="FFFF00"/>
                </a:highlight>
              </a:rPr>
              <a:t>(HPS) lighting is</a:t>
            </a:r>
          </a:p>
          <a:p>
            <a:pPr algn="ctr"/>
            <a:r>
              <a:rPr lang="en-US" b="1" dirty="0">
                <a:highlight>
                  <a:srgbClr val="FFFF00"/>
                </a:highlight>
              </a:rPr>
              <a:t>inefficient, very</a:t>
            </a:r>
          </a:p>
          <a:p>
            <a:pPr algn="ctr"/>
            <a:r>
              <a:rPr lang="en-US" b="1" dirty="0">
                <a:highlight>
                  <a:srgbClr val="FFFF00"/>
                </a:highlight>
              </a:rPr>
              <a:t>yellow (poor</a:t>
            </a:r>
          </a:p>
          <a:p>
            <a:pPr algn="ctr"/>
            <a:r>
              <a:rPr lang="en-US" b="1" dirty="0">
                <a:highlight>
                  <a:srgbClr val="FFFF00"/>
                </a:highlight>
              </a:rPr>
              <a:t>color rendition)</a:t>
            </a:r>
            <a:r>
              <a:rPr lang="en-US" dirty="0"/>
              <a:t>.</a:t>
            </a:r>
          </a:p>
        </p:txBody>
      </p:sp>
      <p:sp>
        <p:nvSpPr>
          <p:cNvPr id="14" name="TextBox 13">
            <a:extLst>
              <a:ext uri="{FF2B5EF4-FFF2-40B4-BE49-F238E27FC236}">
                <a16:creationId xmlns:a16="http://schemas.microsoft.com/office/drawing/2014/main" xmlns="" id="{C8492AF8-76E4-A1BE-2203-8B9D87EA1F87}"/>
              </a:ext>
            </a:extLst>
          </p:cNvPr>
          <p:cNvSpPr txBox="1"/>
          <p:nvPr/>
        </p:nvSpPr>
        <p:spPr>
          <a:xfrm>
            <a:off x="1057275" y="3038475"/>
            <a:ext cx="10220952" cy="646331"/>
          </a:xfrm>
          <a:prstGeom prst="rect">
            <a:avLst/>
          </a:prstGeom>
          <a:noFill/>
        </p:spPr>
        <p:txBody>
          <a:bodyPr wrap="square" rtlCol="0">
            <a:spAutoFit/>
          </a:bodyPr>
          <a:lstStyle/>
          <a:p>
            <a:pPr algn="ctr"/>
            <a:r>
              <a:rPr lang="en-US" sz="1800" b="1" i="0" u="none" strike="noStrike" baseline="0">
                <a:solidFill>
                  <a:srgbClr val="000000"/>
                </a:solidFill>
                <a:highlight>
                  <a:srgbClr val="FFFF00"/>
                </a:highlight>
                <a:latin typeface="Calibri" panose="020F0502020204030204" pitchFamily="34" charset="0"/>
              </a:rPr>
              <a:t>This lighting is the older magnetic ballast T12 lighting, which is inefficient, can cause headaches and is becoming obsolete.</a:t>
            </a:r>
            <a:endParaRPr lang="en-US" b="1" dirty="0">
              <a:highlight>
                <a:srgbClr val="FFFF00"/>
              </a:highlight>
            </a:endParaRPr>
          </a:p>
        </p:txBody>
      </p:sp>
    </p:spTree>
    <p:extLst>
      <p:ext uri="{BB962C8B-B14F-4D97-AF65-F5344CB8AC3E}">
        <p14:creationId xmlns:p14="http://schemas.microsoft.com/office/powerpoint/2010/main" val="29054723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2B8AAE8-C2FD-EF9F-263D-6A6EA3FAA7F6}"/>
              </a:ext>
            </a:extLst>
          </p:cNvPr>
          <p:cNvPicPr>
            <a:picLocks noChangeAspect="1"/>
          </p:cNvPicPr>
          <p:nvPr/>
        </p:nvPicPr>
        <p:blipFill>
          <a:blip r:embed="rId2"/>
          <a:stretch>
            <a:fillRect/>
          </a:stretch>
        </p:blipFill>
        <p:spPr>
          <a:xfrm>
            <a:off x="532759" y="493875"/>
            <a:ext cx="7595241" cy="5105291"/>
          </a:xfrm>
          <a:prstGeom prst="rect">
            <a:avLst/>
          </a:prstGeom>
        </p:spPr>
      </p:pic>
      <p:pic>
        <p:nvPicPr>
          <p:cNvPr id="5" name="Picture 4">
            <a:extLst>
              <a:ext uri="{FF2B5EF4-FFF2-40B4-BE49-F238E27FC236}">
                <a16:creationId xmlns:a16="http://schemas.microsoft.com/office/drawing/2014/main" xmlns="" id="{6CA4FAC9-A4CB-6D4E-65AE-2BF758AEB671}"/>
              </a:ext>
            </a:extLst>
          </p:cNvPr>
          <p:cNvPicPr>
            <a:picLocks noChangeAspect="1"/>
          </p:cNvPicPr>
          <p:nvPr/>
        </p:nvPicPr>
        <p:blipFill>
          <a:blip r:embed="rId3"/>
          <a:stretch>
            <a:fillRect/>
          </a:stretch>
        </p:blipFill>
        <p:spPr>
          <a:xfrm>
            <a:off x="8826998" y="493875"/>
            <a:ext cx="2318910" cy="3213708"/>
          </a:xfrm>
          <a:prstGeom prst="rect">
            <a:avLst/>
          </a:prstGeom>
        </p:spPr>
      </p:pic>
      <p:sp>
        <p:nvSpPr>
          <p:cNvPr id="7" name="TextBox 6">
            <a:extLst>
              <a:ext uri="{FF2B5EF4-FFF2-40B4-BE49-F238E27FC236}">
                <a16:creationId xmlns:a16="http://schemas.microsoft.com/office/drawing/2014/main" xmlns="" id="{BDEA5526-8DEB-5F41-C2A4-4B17E61DEA69}"/>
              </a:ext>
            </a:extLst>
          </p:cNvPr>
          <p:cNvSpPr txBox="1"/>
          <p:nvPr/>
        </p:nvSpPr>
        <p:spPr>
          <a:xfrm>
            <a:off x="1280795" y="170709"/>
            <a:ext cx="6438900" cy="646331"/>
          </a:xfrm>
          <a:prstGeom prst="rect">
            <a:avLst/>
          </a:prstGeom>
          <a:noFill/>
        </p:spPr>
        <p:txBody>
          <a:bodyPr wrap="square">
            <a:spAutoFit/>
          </a:bodyPr>
          <a:lstStyle/>
          <a:p>
            <a:pPr algn="ctr"/>
            <a:r>
              <a:rPr lang="en-US" b="1" dirty="0">
                <a:highlight>
                  <a:srgbClr val="FFFF00"/>
                </a:highlight>
              </a:rPr>
              <a:t>The 50 watt “Arc Cob” will offer significant savings and better light than 250 watt high pressure sodium outdoor lights.</a:t>
            </a:r>
          </a:p>
        </p:txBody>
      </p:sp>
      <p:pic>
        <p:nvPicPr>
          <p:cNvPr id="9" name="Picture 8">
            <a:extLst>
              <a:ext uri="{FF2B5EF4-FFF2-40B4-BE49-F238E27FC236}">
                <a16:creationId xmlns:a16="http://schemas.microsoft.com/office/drawing/2014/main" xmlns="" id="{A319FCEC-7548-EDA6-70D9-3B193BC63A5C}"/>
              </a:ext>
            </a:extLst>
          </p:cNvPr>
          <p:cNvPicPr>
            <a:picLocks noChangeAspect="1"/>
          </p:cNvPicPr>
          <p:nvPr/>
        </p:nvPicPr>
        <p:blipFill>
          <a:blip r:embed="rId4"/>
          <a:stretch>
            <a:fillRect/>
          </a:stretch>
        </p:blipFill>
        <p:spPr>
          <a:xfrm>
            <a:off x="8169884" y="3867798"/>
            <a:ext cx="3489357" cy="2384567"/>
          </a:xfrm>
          <a:prstGeom prst="rect">
            <a:avLst/>
          </a:prstGeom>
        </p:spPr>
      </p:pic>
      <p:sp>
        <p:nvSpPr>
          <p:cNvPr id="10" name="TextBox 9">
            <a:extLst>
              <a:ext uri="{FF2B5EF4-FFF2-40B4-BE49-F238E27FC236}">
                <a16:creationId xmlns:a16="http://schemas.microsoft.com/office/drawing/2014/main" xmlns="" id="{50D20F27-BDD5-AE2C-D474-1F9C17F51F5E}"/>
              </a:ext>
            </a:extLst>
          </p:cNvPr>
          <p:cNvSpPr txBox="1"/>
          <p:nvPr/>
        </p:nvSpPr>
        <p:spPr>
          <a:xfrm>
            <a:off x="6317341" y="6164070"/>
            <a:ext cx="5697855" cy="400110"/>
          </a:xfrm>
          <a:prstGeom prst="rect">
            <a:avLst/>
          </a:prstGeom>
          <a:noFill/>
        </p:spPr>
        <p:txBody>
          <a:bodyPr wrap="square" rtlCol="0">
            <a:spAutoFit/>
          </a:bodyPr>
          <a:lstStyle/>
          <a:p>
            <a:pPr algn="ctr"/>
            <a:r>
              <a:rPr lang="en-US" sz="2000" b="1" dirty="0">
                <a:highlight>
                  <a:srgbClr val="FFFF00"/>
                </a:highlight>
              </a:rPr>
              <a:t>LED Tubes are great to replace fluorescent bulbs</a:t>
            </a:r>
            <a:r>
              <a:rPr lang="en-US" sz="2000" dirty="0"/>
              <a:t>.</a:t>
            </a:r>
          </a:p>
        </p:txBody>
      </p:sp>
    </p:spTree>
    <p:extLst>
      <p:ext uri="{BB962C8B-B14F-4D97-AF65-F5344CB8AC3E}">
        <p14:creationId xmlns:p14="http://schemas.microsoft.com/office/powerpoint/2010/main" val="61586469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xmlns="" id="{901EFC8B-07B8-ADD1-708F-47C96E11B49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475138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12714-9A33-4761-B474-0FFB0A4380C0}"/>
              </a:ext>
            </a:extLst>
          </p:cNvPr>
          <p:cNvSpPr>
            <a:spLocks noGrp="1"/>
          </p:cNvSpPr>
          <p:nvPr>
            <p:ph type="title"/>
          </p:nvPr>
        </p:nvSpPr>
        <p:spPr>
          <a:xfrm>
            <a:off x="913775" y="618517"/>
            <a:ext cx="10364451" cy="1596177"/>
          </a:xfrm>
        </p:spPr>
        <p:txBody>
          <a:bodyPr>
            <a:normAutofit/>
          </a:bodyPr>
          <a:lstStyle/>
          <a:p>
            <a:r>
              <a:rPr lang="en-US" b="1"/>
              <a:t>Building </a:t>
            </a:r>
            <a:endParaRPr lang="en-US" b="1" dirty="0"/>
          </a:p>
        </p:txBody>
      </p:sp>
      <p:graphicFrame>
        <p:nvGraphicFramePr>
          <p:cNvPr id="17" name="Content Placeholder 2">
            <a:extLst>
              <a:ext uri="{FF2B5EF4-FFF2-40B4-BE49-F238E27FC236}">
                <a16:creationId xmlns:a16="http://schemas.microsoft.com/office/drawing/2014/main" xmlns="" id="{FAC8AEC9-9852-ADE8-95E7-58E8721ABF17}"/>
              </a:ext>
            </a:extLst>
          </p:cNvPr>
          <p:cNvGraphicFramePr>
            <a:graphicFrameLocks noGrp="1"/>
          </p:cNvGraphicFramePr>
          <p:nvPr>
            <p:ph sz="quarter" idx="13"/>
            <p:extLst>
              <p:ext uri="{D42A27DB-BD31-4B8C-83A1-F6EECF244321}">
                <p14:modId xmlns:p14="http://schemas.microsoft.com/office/powerpoint/2010/main" val="2048938057"/>
              </p:ext>
            </p:extLst>
          </p:nvPr>
        </p:nvGraphicFramePr>
        <p:xfrm>
          <a:off x="914400" y="2532475"/>
          <a:ext cx="103632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370847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C15D4-2EE7-4D05-B87C-91D1F3B960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4ED7B0FB-9654-4441-9545-02D458B68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1112714-9A33-4761-B474-0FFB0A4380C0}"/>
              </a:ext>
            </a:extLst>
          </p:cNvPr>
          <p:cNvSpPr>
            <a:spLocks noGrp="1"/>
          </p:cNvSpPr>
          <p:nvPr>
            <p:ph type="title"/>
          </p:nvPr>
        </p:nvSpPr>
        <p:spPr>
          <a:xfrm>
            <a:off x="641074" y="1314450"/>
            <a:ext cx="2844002" cy="3680244"/>
          </a:xfrm>
        </p:spPr>
        <p:txBody>
          <a:bodyPr>
            <a:normAutofit/>
          </a:bodyPr>
          <a:lstStyle/>
          <a:p>
            <a:pPr algn="l"/>
            <a:r>
              <a:rPr lang="en-US" sz="4100" b="1"/>
              <a:t>Easy energy efficient </a:t>
            </a:r>
            <a:br>
              <a:rPr lang="en-US" sz="4100" b="1"/>
            </a:br>
            <a:r>
              <a:rPr lang="en-US" sz="4100" b="1"/>
              <a:t>measures to achieve </a:t>
            </a:r>
          </a:p>
        </p:txBody>
      </p:sp>
      <p:pic>
        <p:nvPicPr>
          <p:cNvPr id="13" name="Picture 12">
            <a:extLst>
              <a:ext uri="{FF2B5EF4-FFF2-40B4-BE49-F238E27FC236}">
                <a16:creationId xmlns:a16="http://schemas.microsoft.com/office/drawing/2014/main" xmlns="" id="{7BB94C57-FDF3-45A3-9D1F-904523D795D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xmlns="" id="{6AEBDF1A-221A-4497-BBA9-57A70D16151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xmlns="" id="{BC4DF5E4-E5B8-2ABF-7DDC-1DFB5EBD2D2D}"/>
              </a:ext>
            </a:extLst>
          </p:cNvPr>
          <p:cNvGraphicFramePr>
            <a:graphicFrameLocks noGrp="1"/>
          </p:cNvGraphicFramePr>
          <p:nvPr>
            <p:ph sz="quarter" idx="13"/>
            <p:extLst>
              <p:ext uri="{D42A27DB-BD31-4B8C-83A1-F6EECF244321}">
                <p14:modId xmlns:p14="http://schemas.microsoft.com/office/powerpoint/2010/main" val="2485107104"/>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54308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C3B8C6B-63CA-4384-8059-2036BE5202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showing decling performance">
            <a:extLst>
              <a:ext uri="{FF2B5EF4-FFF2-40B4-BE49-F238E27FC236}">
                <a16:creationId xmlns:a16="http://schemas.microsoft.com/office/drawing/2014/main" xmlns="" id="{F87CB26D-6CD3-08DF-59A2-DC623D06FBC5}"/>
              </a:ext>
            </a:extLst>
          </p:cNvPr>
          <p:cNvPicPr>
            <a:picLocks noChangeAspect="1"/>
          </p:cNvPicPr>
          <p:nvPr/>
        </p:nvPicPr>
        <p:blipFill rotWithShape="1">
          <a:blip r:embed="rId2"/>
          <a:srcRect l="15131" r="45695" b="-1"/>
          <a:stretch/>
        </p:blipFill>
        <p:spPr>
          <a:xfrm>
            <a:off x="20" y="10"/>
            <a:ext cx="4024741" cy="6857990"/>
          </a:xfrm>
          <a:prstGeom prst="rect">
            <a:avLst/>
          </a:prstGeom>
        </p:spPr>
      </p:pic>
      <p:sp>
        <p:nvSpPr>
          <p:cNvPr id="11" name="Rectangle 10">
            <a:extLst>
              <a:ext uri="{FF2B5EF4-FFF2-40B4-BE49-F238E27FC236}">
                <a16:creationId xmlns:a16="http://schemas.microsoft.com/office/drawing/2014/main" xmlns="" id="{C71B03AA-C0EB-4104-84F8-E1AB8BFBE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09C2B723-6C2F-49DE-A429-50BDFD1ADB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4238F75-E0DA-43E6-B562-002C6F427243}"/>
              </a:ext>
            </a:extLst>
          </p:cNvPr>
          <p:cNvSpPr>
            <a:spLocks noGrp="1"/>
          </p:cNvSpPr>
          <p:nvPr>
            <p:ph type="title"/>
          </p:nvPr>
        </p:nvSpPr>
        <p:spPr>
          <a:xfrm>
            <a:off x="4465050" y="618517"/>
            <a:ext cx="6672886" cy="1159483"/>
          </a:xfrm>
        </p:spPr>
        <p:txBody>
          <a:bodyPr>
            <a:normAutofit/>
          </a:bodyPr>
          <a:lstStyle/>
          <a:p>
            <a:r>
              <a:rPr lang="en-US" sz="2800" dirty="0"/>
              <a:t>https://amerenillinoissavings.com/</a:t>
            </a:r>
          </a:p>
        </p:txBody>
      </p:sp>
      <p:sp>
        <p:nvSpPr>
          <p:cNvPr id="3" name="Content Placeholder 2">
            <a:extLst>
              <a:ext uri="{FF2B5EF4-FFF2-40B4-BE49-F238E27FC236}">
                <a16:creationId xmlns:a16="http://schemas.microsoft.com/office/drawing/2014/main" xmlns="" id="{1BF17DC9-AEB2-49A6-844B-5BA9702E8070}"/>
              </a:ext>
            </a:extLst>
          </p:cNvPr>
          <p:cNvSpPr>
            <a:spLocks noGrp="1"/>
          </p:cNvSpPr>
          <p:nvPr>
            <p:ph sz="quarter" idx="13"/>
          </p:nvPr>
        </p:nvSpPr>
        <p:spPr>
          <a:xfrm>
            <a:off x="4465048" y="1696720"/>
            <a:ext cx="7320552" cy="4907280"/>
          </a:xfrm>
        </p:spPr>
        <p:txBody>
          <a:bodyPr>
            <a:normAutofit/>
          </a:bodyPr>
          <a:lstStyle/>
          <a:p>
            <a:pPr marL="0" marR="0" indent="0">
              <a:lnSpc>
                <a:spcPct val="110000"/>
              </a:lnSpc>
              <a:spcBef>
                <a:spcPts val="0"/>
              </a:spcBef>
              <a:spcAft>
                <a:spcPts val="0"/>
              </a:spcAft>
              <a:buNone/>
            </a:pPr>
            <a:r>
              <a:rPr lang="en-US" sz="800" dirty="0">
                <a:effectLst/>
                <a:latin typeface="Arial" panose="020B0604020202020204" pitchFamily="34" charset="0"/>
                <a:ea typeface="Calibri" panose="020F0502020204030204" pitchFamily="34" charset="0"/>
              </a:rPr>
              <a:t> </a:t>
            </a:r>
            <a:endParaRPr lang="en-US" sz="800" dirty="0">
              <a:effectLst/>
              <a:latin typeface="Calibri" panose="020F0502020204030204" pitchFamily="34" charset="0"/>
              <a:ea typeface="Calibri" panose="020F0502020204030204" pitchFamily="34" charset="0"/>
            </a:endParaRPr>
          </a:p>
          <a:p>
            <a:pPr marL="0" marR="0">
              <a:lnSpc>
                <a:spcPct val="110000"/>
              </a:lnSpc>
              <a:spcBef>
                <a:spcPts val="0"/>
              </a:spcBef>
              <a:spcAft>
                <a:spcPts val="0"/>
              </a:spcAft>
            </a:pPr>
            <a:r>
              <a:rPr lang="en-US" sz="1200" b="1" dirty="0">
                <a:effectLst/>
                <a:latin typeface="Arial" panose="020B0604020202020204" pitchFamily="34" charset="0"/>
                <a:ea typeface="Calibri" panose="020F0502020204030204" pitchFamily="34" charset="0"/>
              </a:rPr>
              <a:t> </a:t>
            </a:r>
            <a:r>
              <a:rPr lang="en-US" sz="1200" b="1" u="sng" dirty="0">
                <a:effectLst/>
                <a:latin typeface="Arial" panose="020B0604020202020204" pitchFamily="34" charset="0"/>
                <a:ea typeface="Calibri" panose="020F0502020204030204" pitchFamily="34" charset="0"/>
                <a:hlinkClick r:id="rId4">
                  <a:extLst>
                    <a:ext uri="{A12FA001-AC4F-418D-AE19-62706E023703}">
                      <ahyp:hlinkClr xmlns:ahyp="http://schemas.microsoft.com/office/drawing/2018/hyperlinkcolor" xmlns="" val="tx"/>
                    </a:ext>
                  </a:extLst>
                </a:hlinkClick>
              </a:rPr>
              <a:t>https://amerenillinoissavings.com/business/find-incentives-on-energy-efficient-equipment</a:t>
            </a:r>
            <a:r>
              <a:rPr lang="en-US" sz="1200" u="sng" dirty="0">
                <a:effectLst/>
                <a:latin typeface="Arial" panose="020B0604020202020204" pitchFamily="34" charset="0"/>
                <a:ea typeface="Calibri" panose="020F0502020204030204" pitchFamily="34" charset="0"/>
                <a:hlinkClick r:id="rId4">
                  <a:extLst>
                    <a:ext uri="{A12FA001-AC4F-418D-AE19-62706E023703}">
                      <ahyp:hlinkClr xmlns:ahyp="http://schemas.microsoft.com/office/drawing/2018/hyperlinkcolor" xmlns="" val="tx"/>
                    </a:ext>
                  </a:extLst>
                </a:hlinkClick>
              </a:rPr>
              <a:t>/</a:t>
            </a:r>
            <a:endParaRPr lang="en-US" sz="1200" dirty="0">
              <a:effectLst/>
              <a:latin typeface="Calibri" panose="020F0502020204030204" pitchFamily="34" charset="0"/>
              <a:ea typeface="Calibri" panose="020F0502020204030204" pitchFamily="34" charset="0"/>
            </a:endParaRPr>
          </a:p>
          <a:p>
            <a:pPr marL="0" marR="0">
              <a:lnSpc>
                <a:spcPct val="110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lnSpc>
                <a:spcPct val="110000"/>
              </a:lnSpc>
              <a:spcBef>
                <a:spcPts val="0"/>
              </a:spcBef>
              <a:spcAft>
                <a:spcPts val="0"/>
              </a:spcAft>
            </a:pPr>
            <a:r>
              <a:rPr lang="en-US" sz="1200" b="1" dirty="0">
                <a:effectLst/>
                <a:latin typeface="Arial" panose="020B0604020202020204" pitchFamily="34" charset="0"/>
                <a:ea typeface="Calibri" panose="020F0502020204030204" pitchFamily="34" charset="0"/>
              </a:rPr>
              <a:t>If your rate code in the summary page of your utility bill is DS2, then you can work through the small business program.</a:t>
            </a:r>
            <a:endParaRPr lang="en-US" sz="1200" b="1" dirty="0">
              <a:effectLst/>
              <a:latin typeface="Calibri" panose="020F0502020204030204" pitchFamily="34" charset="0"/>
              <a:ea typeface="Calibri" panose="020F0502020204030204" pitchFamily="34" charset="0"/>
            </a:endParaRPr>
          </a:p>
          <a:p>
            <a:pPr marL="0" marR="0">
              <a:lnSpc>
                <a:spcPct val="110000"/>
              </a:lnSpc>
              <a:spcBef>
                <a:spcPts val="0"/>
              </a:spcBef>
              <a:spcAft>
                <a:spcPts val="0"/>
              </a:spcAft>
            </a:pPr>
            <a:r>
              <a:rPr lang="en-US" sz="1200" u="sng" dirty="0">
                <a:effectLst/>
                <a:latin typeface="Arial" panose="020B0604020202020204" pitchFamily="34" charset="0"/>
                <a:ea typeface="Calibri" panose="020F0502020204030204" pitchFamily="34" charset="0"/>
                <a:hlinkClick r:id="rId5">
                  <a:extLst>
                    <a:ext uri="{A12FA001-AC4F-418D-AE19-62706E023703}">
                      <ahyp:hlinkClr xmlns:ahyp="http://schemas.microsoft.com/office/drawing/2018/hyperlinkcolor" xmlns="" val="tx"/>
                    </a:ext>
                  </a:extLst>
                </a:hlinkClick>
              </a:rPr>
              <a:t>https://amerenillinoissavings.com/business/industry-solutions/small-business/</a:t>
            </a:r>
            <a:endParaRPr lang="en-US" sz="1200" u="sng" dirty="0">
              <a:effectLst/>
              <a:latin typeface="Arial" panose="020B0604020202020204" pitchFamily="34" charset="0"/>
              <a:ea typeface="Calibri" panose="020F0502020204030204" pitchFamily="34" charset="0"/>
            </a:endParaRPr>
          </a:p>
          <a:p>
            <a:pPr marL="0" marR="0">
              <a:lnSpc>
                <a:spcPct val="110000"/>
              </a:lnSpc>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fontAlgn="base">
              <a:lnSpc>
                <a:spcPct val="110000"/>
              </a:lnSpc>
              <a:spcBef>
                <a:spcPts val="0"/>
              </a:spcBef>
              <a:spcAft>
                <a:spcPts val="0"/>
              </a:spcAft>
            </a:pPr>
            <a:r>
              <a:rPr lang="en-US" sz="1200" dirty="0">
                <a:effectLst/>
                <a:latin typeface="inherit"/>
                <a:ea typeface="Calibri" panose="020F0502020204030204" pitchFamily="34" charset="0"/>
              </a:rPr>
              <a:t>There’s no easier way for</a:t>
            </a:r>
            <a:r>
              <a:rPr lang="en-US" sz="1200" u="sng" dirty="0">
                <a:effectLst/>
                <a:latin typeface="inherit"/>
                <a:ea typeface="Calibri" panose="020F0502020204030204" pitchFamily="34" charset="0"/>
                <a:hlinkClick r:id="rId6">
                  <a:extLst>
                    <a:ext uri="{A12FA001-AC4F-418D-AE19-62706E023703}">
                      <ahyp:hlinkClr xmlns:ahyp="http://schemas.microsoft.com/office/drawing/2018/hyperlinkcolor" xmlns="" val="tx"/>
                    </a:ext>
                  </a:extLst>
                </a:hlinkClick>
              </a:rPr>
              <a:t> eligible small businesses</a:t>
            </a:r>
            <a:r>
              <a:rPr lang="en-US" sz="1200" dirty="0">
                <a:effectLst/>
                <a:latin typeface="inherit"/>
                <a:ea typeface="Calibri" panose="020F0502020204030204" pitchFamily="34" charset="0"/>
              </a:rPr>
              <a:t> to lower energy costs and boost their bottom line than with the Small Business Direct Install Initiative through Ameren Illinois. You can receive a FREE assessment of your lighting and refrigeration to help identify potential energy-saving improvements throughout your business. </a:t>
            </a:r>
            <a:endParaRPr lang="en-US" sz="1200" dirty="0">
              <a:effectLst/>
              <a:latin typeface="Calibri" panose="020F0502020204030204" pitchFamily="34" charset="0"/>
              <a:ea typeface="Calibri" panose="020F0502020204030204" pitchFamily="34" charset="0"/>
            </a:endParaRPr>
          </a:p>
          <a:p>
            <a:pPr marL="0" marR="0" fontAlgn="base">
              <a:lnSpc>
                <a:spcPct val="110000"/>
              </a:lnSpc>
              <a:spcBef>
                <a:spcPts val="0"/>
              </a:spcBef>
              <a:spcAft>
                <a:spcPts val="0"/>
              </a:spcAft>
            </a:pPr>
            <a:r>
              <a:rPr lang="en-US" sz="1200" dirty="0">
                <a:effectLst/>
                <a:latin typeface="inherit"/>
                <a:ea typeface="Calibri" panose="020F0502020204030204" pitchFamily="34" charset="0"/>
              </a:rPr>
              <a:t>A trained Program Ally Contractor will conduct an on-site assessment of your facility. From there, we will walk you through the results of your assessment and help you choose the upgrades that provide the most benefits and highest amount of energy savings for which many lighting and refrigeration measure incentives may be available. Receive a coupon for a FREE smart thermostat just for having an assessment completed.</a:t>
            </a:r>
            <a:endParaRPr lang="en-US" sz="1200" dirty="0">
              <a:effectLst/>
              <a:latin typeface="Calibri" panose="020F0502020204030204" pitchFamily="34" charset="0"/>
              <a:ea typeface="Calibri" panose="020F0502020204030204" pitchFamily="34" charset="0"/>
            </a:endParaRPr>
          </a:p>
          <a:p>
            <a:pPr marL="0" marR="0" fontAlgn="base">
              <a:lnSpc>
                <a:spcPct val="110000"/>
              </a:lnSpc>
              <a:spcBef>
                <a:spcPts val="0"/>
              </a:spcBef>
              <a:spcAft>
                <a:spcPts val="0"/>
              </a:spcAft>
            </a:pPr>
            <a:r>
              <a:rPr lang="en-US" sz="1200" dirty="0">
                <a:effectLst/>
                <a:latin typeface="Arial" panose="020B0604020202020204" pitchFamily="34" charset="0"/>
                <a:ea typeface="Calibri" panose="020F0502020204030204" pitchFamily="34" charset="0"/>
              </a:rPr>
              <a:t>Eligible small business facility types may include convenience stores, gas stations, libraries, </a:t>
            </a:r>
            <a:r>
              <a:rPr lang="en-US" sz="1200" b="1" dirty="0">
                <a:effectLst/>
                <a:latin typeface="Arial" panose="020B0604020202020204" pitchFamily="34" charset="0"/>
                <a:ea typeface="Calibri" panose="020F0502020204030204" pitchFamily="34" charset="0"/>
              </a:rPr>
              <a:t>municipal buildings, </a:t>
            </a:r>
            <a:r>
              <a:rPr lang="en-US" sz="1200" dirty="0">
                <a:effectLst/>
                <a:latin typeface="Arial" panose="020B0604020202020204" pitchFamily="34" charset="0"/>
                <a:ea typeface="Calibri" panose="020F0502020204030204" pitchFamily="34" charset="0"/>
              </a:rPr>
              <a:t>nonprofit organizations, places of worship, small offices, schools, restaurants, retail and many more!</a:t>
            </a:r>
            <a:endParaRPr lang="en-US" sz="1200" dirty="0">
              <a:effectLst/>
              <a:latin typeface="Calibri" panose="020F0502020204030204" pitchFamily="34" charset="0"/>
              <a:ea typeface="Calibri" panose="020F0502020204030204" pitchFamily="34" charset="0"/>
            </a:endParaRPr>
          </a:p>
          <a:p>
            <a:pPr>
              <a:lnSpc>
                <a:spcPct val="110000"/>
              </a:lnSpc>
            </a:pPr>
            <a:endParaRPr lang="en-US" sz="800" dirty="0"/>
          </a:p>
        </p:txBody>
      </p:sp>
    </p:spTree>
    <p:extLst>
      <p:ext uri="{BB962C8B-B14F-4D97-AF65-F5344CB8AC3E}">
        <p14:creationId xmlns:p14="http://schemas.microsoft.com/office/powerpoint/2010/main" val="322149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8DC0A4B-86CE-4885-BE94-DCE1DE758E02}"/>
              </a:ext>
            </a:extLst>
          </p:cNvPr>
          <p:cNvPicPr>
            <a:picLocks noChangeAspect="1"/>
          </p:cNvPicPr>
          <p:nvPr/>
        </p:nvPicPr>
        <p:blipFill>
          <a:blip r:embed="rId2"/>
          <a:stretch>
            <a:fillRect/>
          </a:stretch>
        </p:blipFill>
        <p:spPr>
          <a:xfrm>
            <a:off x="1485363" y="536297"/>
            <a:ext cx="9221273" cy="1320085"/>
          </a:xfrm>
          <a:prstGeom prst="rect">
            <a:avLst/>
          </a:prstGeom>
        </p:spPr>
      </p:pic>
      <p:sp>
        <p:nvSpPr>
          <p:cNvPr id="11" name="TextBox 10">
            <a:extLst>
              <a:ext uri="{FF2B5EF4-FFF2-40B4-BE49-F238E27FC236}">
                <a16:creationId xmlns:a16="http://schemas.microsoft.com/office/drawing/2014/main" xmlns="" id="{ACACEC22-15EA-4AAB-8A93-A9BB78001605}"/>
              </a:ext>
            </a:extLst>
          </p:cNvPr>
          <p:cNvSpPr txBox="1"/>
          <p:nvPr/>
        </p:nvSpPr>
        <p:spPr>
          <a:xfrm>
            <a:off x="1485363" y="2481216"/>
            <a:ext cx="9221273" cy="2215991"/>
          </a:xfrm>
          <a:prstGeom prst="rect">
            <a:avLst/>
          </a:prstGeom>
          <a:noFill/>
        </p:spPr>
        <p:txBody>
          <a:bodyPr wrap="square">
            <a:spAutoFit/>
          </a:bodyPr>
          <a:lstStyle/>
          <a:p>
            <a:pPr algn="l"/>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 </a:t>
            </a:r>
            <a:r>
              <a:rPr lang="en-US" sz="1400" b="1" i="0" u="none" strike="noStrike" baseline="0" dirty="0">
                <a:solidFill>
                  <a:srgbClr val="000000"/>
                </a:solidFill>
                <a:latin typeface="Calibri" panose="020F0502020204030204" pitchFamily="34" charset="0"/>
              </a:rPr>
              <a:t>Does your facility qualify?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MS Gothic" panose="020B0609070205080204" pitchFamily="49" charset="-128"/>
              </a:rPr>
              <a:t>☐</a:t>
            </a:r>
            <a:r>
              <a:rPr lang="en-US" sz="1400" b="0" i="0" u="none" strike="noStrike" baseline="0" dirty="0">
                <a:solidFill>
                  <a:srgbClr val="000000"/>
                </a:solidFill>
                <a:latin typeface="Calibri" panose="020F0502020204030204" pitchFamily="34" charset="0"/>
              </a:rPr>
              <a:t>Non-residential facility</a:t>
            </a:r>
          </a:p>
          <a:p>
            <a:r>
              <a:rPr lang="en-US" sz="1400" b="0" i="0" u="none" strike="noStrike" baseline="0" dirty="0">
                <a:solidFill>
                  <a:srgbClr val="000000"/>
                </a:solidFill>
                <a:latin typeface="MS Gothic" panose="020B0609070205080204" pitchFamily="49" charset="-128"/>
              </a:rPr>
              <a:t>☐</a:t>
            </a:r>
            <a:r>
              <a:rPr lang="en-US" sz="1400" b="0" i="0" u="none" strike="noStrike" baseline="0" dirty="0">
                <a:solidFill>
                  <a:srgbClr val="000000"/>
                </a:solidFill>
                <a:latin typeface="Calibri" panose="020F0502020204030204" pitchFamily="34" charset="0"/>
              </a:rPr>
              <a:t>Electric projects: delivery service rate DS2, DS3, DS4, DS5, or DS6 and Energy Efficiency Programs Charge on Ameren Illinois electric bill for the service point corresponding to the electric project.</a:t>
            </a:r>
            <a:r>
              <a:rPr lang="en-US" sz="1400" b="0" i="0" u="none" strike="noStrike" baseline="0" dirty="0">
                <a:latin typeface="Calibri" panose="020F0502020204030204" pitchFamily="34" charset="0"/>
              </a:rPr>
              <a:t> </a:t>
            </a:r>
            <a:r>
              <a:rPr lang="en-US" sz="1400" b="0" i="1" u="none" strike="noStrike" baseline="0" dirty="0">
                <a:latin typeface="Calibri" panose="020F0502020204030204" pitchFamily="34" charset="0"/>
              </a:rPr>
              <a:t>DS1 customers with a farm on the premise may use this application for farm buildings and remote equipment (i.e. equipment that is not within or attached to the residence).</a:t>
            </a:r>
            <a:endParaRPr lang="en-US" sz="1400" b="0" i="0" u="none" strike="noStrike" baseline="0" dirty="0">
              <a:latin typeface="Calibri" panose="020F0502020204030204" pitchFamily="34" charset="0"/>
            </a:endParaRPr>
          </a:p>
          <a:p>
            <a:r>
              <a:rPr lang="en-US" sz="1400" b="1" i="0" u="none" strike="noStrike" baseline="0" dirty="0">
                <a:solidFill>
                  <a:srgbClr val="000000"/>
                </a:solidFill>
                <a:latin typeface="Calibri" panose="020F0502020204030204" pitchFamily="34" charset="0"/>
              </a:rPr>
              <a:t>Does your project qualify?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MS Gothic" panose="020B0609070205080204" pitchFamily="49" charset="-128"/>
              </a:rPr>
              <a:t>☐</a:t>
            </a:r>
            <a:r>
              <a:rPr lang="en-US" sz="1400" b="0" i="0" u="none" strike="noStrike" baseline="0" dirty="0">
                <a:solidFill>
                  <a:srgbClr val="000000"/>
                </a:solidFill>
                <a:latin typeface="Calibri" panose="020F0502020204030204" pitchFamily="34" charset="0"/>
              </a:rPr>
              <a:t>Installing new, energy efficient equipment</a:t>
            </a:r>
          </a:p>
          <a:p>
            <a:r>
              <a:rPr lang="en-US" sz="1400" b="0" i="0" u="none" strike="noStrike" baseline="0" dirty="0">
                <a:solidFill>
                  <a:srgbClr val="000000"/>
                </a:solidFill>
                <a:latin typeface="MS Gothic" panose="020B0609070205080204" pitchFamily="49" charset="-128"/>
              </a:rPr>
              <a:t>☐</a:t>
            </a:r>
            <a:r>
              <a:rPr lang="en-US" sz="1400" b="0" i="0" u="none" strike="noStrike" baseline="0" dirty="0">
                <a:solidFill>
                  <a:srgbClr val="000000"/>
                </a:solidFill>
                <a:latin typeface="Calibri" panose="020F0502020204030204" pitchFamily="34" charset="0"/>
              </a:rPr>
              <a:t>New equipment meets eligibility guidelines as specified in this application</a:t>
            </a:r>
          </a:p>
          <a:p>
            <a:r>
              <a:rPr lang="en-US" sz="1400" b="0" i="0" u="none" strike="noStrike" baseline="0" dirty="0">
                <a:solidFill>
                  <a:srgbClr val="000000"/>
                </a:solidFill>
                <a:latin typeface="MS Gothic" panose="020B0609070205080204" pitchFamily="49" charset="-128"/>
              </a:rPr>
              <a:t>☐</a:t>
            </a:r>
            <a:r>
              <a:rPr lang="en-US" sz="1400" b="0" i="0" u="none" strike="noStrike" baseline="0" dirty="0">
                <a:solidFill>
                  <a:srgbClr val="000000"/>
                </a:solidFill>
                <a:latin typeface="Calibri" panose="020F0502020204030204" pitchFamily="34" charset="0"/>
              </a:rPr>
              <a:t>Estimated project completion date is by December 31, 2023</a:t>
            </a:r>
            <a:r>
              <a:rPr lang="en-US" sz="1200" b="0" i="0" u="none" strike="noStrike" baseline="0" dirty="0">
                <a:solidFill>
                  <a:srgbClr val="000000"/>
                </a:solidFill>
                <a:latin typeface="Calibri" panose="020F0502020204030204" pitchFamily="34" charset="0"/>
              </a:rPr>
              <a:t> </a:t>
            </a:r>
            <a:endParaRPr lang="en-US" sz="1200" dirty="0"/>
          </a:p>
        </p:txBody>
      </p:sp>
      <p:sp>
        <p:nvSpPr>
          <p:cNvPr id="13" name="TextBox 12">
            <a:extLst>
              <a:ext uri="{FF2B5EF4-FFF2-40B4-BE49-F238E27FC236}">
                <a16:creationId xmlns:a16="http://schemas.microsoft.com/office/drawing/2014/main" xmlns="" id="{EB85C4BA-47BE-437F-A76F-916512AB4E4B}"/>
              </a:ext>
            </a:extLst>
          </p:cNvPr>
          <p:cNvSpPr txBox="1"/>
          <p:nvPr/>
        </p:nvSpPr>
        <p:spPr>
          <a:xfrm>
            <a:off x="1485363" y="4597162"/>
            <a:ext cx="9039762" cy="1138773"/>
          </a:xfrm>
          <a:prstGeom prst="rect">
            <a:avLst/>
          </a:prstGeom>
          <a:noFill/>
        </p:spPr>
        <p:txBody>
          <a:bodyPr wrap="square">
            <a:spAutoFit/>
          </a:bodyPr>
          <a:lstStyle/>
          <a:p>
            <a:endParaRPr lang="en-US" sz="1200" b="0" i="0" u="none" strike="noStrike" baseline="0" dirty="0">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VFDs must be functional (installed and ready to operate) by December 31, 2023.</a:t>
            </a:r>
          </a:p>
          <a:p>
            <a:r>
              <a:rPr lang="en-US" sz="1400" b="0" i="0" u="none" strike="noStrike" baseline="0" dirty="0">
                <a:solidFill>
                  <a:srgbClr val="000000"/>
                </a:solidFill>
                <a:latin typeface="Calibri" panose="020F0502020204030204" pitchFamily="34" charset="0"/>
              </a:rPr>
              <a:t>•External labor may be included in the project cost (but not internal labor). Project cost can include upgrade to VFD-compatible motors (if the VFD upgrade causes the motor to be replaced with a new VFD-compatible motor).</a:t>
            </a:r>
          </a:p>
          <a:p>
            <a:r>
              <a:rPr lang="en-US" sz="1400" b="0" i="0" u="none" strike="noStrike" baseline="0" dirty="0">
                <a:solidFill>
                  <a:srgbClr val="000000"/>
                </a:solidFill>
                <a:latin typeface="Calibri" panose="020F0502020204030204" pitchFamily="34" charset="0"/>
              </a:rPr>
              <a:t>	</a:t>
            </a:r>
          </a:p>
        </p:txBody>
      </p:sp>
      <p:sp>
        <p:nvSpPr>
          <p:cNvPr id="15" name="TextBox 14">
            <a:extLst>
              <a:ext uri="{FF2B5EF4-FFF2-40B4-BE49-F238E27FC236}">
                <a16:creationId xmlns:a16="http://schemas.microsoft.com/office/drawing/2014/main" xmlns="" id="{CFC8F786-B07B-4A49-99EE-99734CD5B65A}"/>
              </a:ext>
            </a:extLst>
          </p:cNvPr>
          <p:cNvSpPr txBox="1"/>
          <p:nvPr/>
        </p:nvSpPr>
        <p:spPr>
          <a:xfrm>
            <a:off x="1485363" y="5582046"/>
            <a:ext cx="6096000" cy="307777"/>
          </a:xfrm>
          <a:prstGeom prst="rect">
            <a:avLst/>
          </a:prstGeom>
          <a:noFill/>
        </p:spPr>
        <p:txBody>
          <a:bodyPr wrap="square">
            <a:spAutoFit/>
          </a:bodyPr>
          <a:lstStyle/>
          <a:p>
            <a:r>
              <a:rPr lang="en-US" sz="1400" b="1" i="0" u="none" strike="noStrike" baseline="0" dirty="0">
                <a:solidFill>
                  <a:srgbClr val="000000"/>
                </a:solidFill>
                <a:latin typeface="Calibri" panose="020F0502020204030204" pitchFamily="34" charset="0"/>
              </a:rPr>
              <a:t>$135 per hp (up to 80% of project cost) </a:t>
            </a:r>
            <a:r>
              <a:rPr lang="en-US" sz="800" b="0" i="0" u="none" strike="noStrike" baseline="0" dirty="0">
                <a:solidFill>
                  <a:srgbClr val="000000"/>
                </a:solidFill>
                <a:latin typeface="Calibri" panose="020F0502020204030204" pitchFamily="34" charset="0"/>
              </a:rPr>
              <a:t>	</a:t>
            </a:r>
          </a:p>
        </p:txBody>
      </p:sp>
      <p:sp>
        <p:nvSpPr>
          <p:cNvPr id="17" name="TextBox 16">
            <a:extLst>
              <a:ext uri="{FF2B5EF4-FFF2-40B4-BE49-F238E27FC236}">
                <a16:creationId xmlns:a16="http://schemas.microsoft.com/office/drawing/2014/main" xmlns="" id="{C71F71AB-47A5-4DB9-992A-AE02B3341385}"/>
              </a:ext>
            </a:extLst>
          </p:cNvPr>
          <p:cNvSpPr txBox="1"/>
          <p:nvPr/>
        </p:nvSpPr>
        <p:spPr>
          <a:xfrm>
            <a:off x="1537482" y="2205588"/>
            <a:ext cx="6096000" cy="369332"/>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Standard VFD Application </a:t>
            </a:r>
            <a:endParaRPr lang="en-US" dirty="0"/>
          </a:p>
        </p:txBody>
      </p:sp>
    </p:spTree>
    <p:extLst>
      <p:ext uri="{BB962C8B-B14F-4D97-AF65-F5344CB8AC3E}">
        <p14:creationId xmlns:p14="http://schemas.microsoft.com/office/powerpoint/2010/main" val="412994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1C86D8-7B0B-46EB-B384-B229DCF4745E}"/>
              </a:ext>
            </a:extLst>
          </p:cNvPr>
          <p:cNvSpPr>
            <a:spLocks noGrp="1"/>
          </p:cNvSpPr>
          <p:nvPr>
            <p:ph type="title"/>
          </p:nvPr>
        </p:nvSpPr>
        <p:spPr>
          <a:xfrm>
            <a:off x="913774" y="268712"/>
            <a:ext cx="10364451" cy="1596177"/>
          </a:xfrm>
        </p:spPr>
        <p:txBody>
          <a:bodyPr>
            <a:normAutofit/>
          </a:bodyPr>
          <a:lstStyle/>
          <a:p>
            <a:r>
              <a:rPr lang="en-US" sz="4800" b="1" dirty="0"/>
              <a:t>Federal &amp; state grants and loans for energy efficiency</a:t>
            </a:r>
          </a:p>
        </p:txBody>
      </p:sp>
      <p:pic>
        <p:nvPicPr>
          <p:cNvPr id="5" name="Content Placeholder 4" descr="A picture containing drawing, food&#10;&#10;Description automatically generated">
            <a:extLst>
              <a:ext uri="{FF2B5EF4-FFF2-40B4-BE49-F238E27FC236}">
                <a16:creationId xmlns:a16="http://schemas.microsoft.com/office/drawing/2014/main" xmlns="" id="{D4B8069C-E6C7-4160-83D7-EE6353929A7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00451" y="2790091"/>
            <a:ext cx="4537722" cy="3025148"/>
          </a:xfrm>
        </p:spPr>
      </p:pic>
      <p:sp>
        <p:nvSpPr>
          <p:cNvPr id="6" name="TextBox 5">
            <a:extLst>
              <a:ext uri="{FF2B5EF4-FFF2-40B4-BE49-F238E27FC236}">
                <a16:creationId xmlns:a16="http://schemas.microsoft.com/office/drawing/2014/main" xmlns="" id="{D3B8CBA9-C396-4241-A0FF-A5A19489DC4E}"/>
              </a:ext>
            </a:extLst>
          </p:cNvPr>
          <p:cNvSpPr txBox="1"/>
          <p:nvPr/>
        </p:nvSpPr>
        <p:spPr>
          <a:xfrm>
            <a:off x="1952625" y="2142824"/>
            <a:ext cx="9560560" cy="369332"/>
          </a:xfrm>
          <a:prstGeom prst="rect">
            <a:avLst/>
          </a:prstGeom>
          <a:noFill/>
        </p:spPr>
        <p:txBody>
          <a:bodyPr wrap="square" rtlCol="0">
            <a:spAutoFit/>
          </a:bodyPr>
          <a:lstStyle/>
          <a:p>
            <a:r>
              <a:rPr lang="en-US" dirty="0"/>
              <a:t>https://www.rd.usda.gov/programs-services/programs-services-communities-nonprofits</a:t>
            </a:r>
          </a:p>
        </p:txBody>
      </p:sp>
    </p:spTree>
    <p:extLst>
      <p:ext uri="{BB962C8B-B14F-4D97-AF65-F5344CB8AC3E}">
        <p14:creationId xmlns:p14="http://schemas.microsoft.com/office/powerpoint/2010/main" val="1074979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DDDE267B-E820-4910-868D-BA40CFB936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11">
            <a:extLst>
              <a:ext uri="{FF2B5EF4-FFF2-40B4-BE49-F238E27FC236}">
                <a16:creationId xmlns:a16="http://schemas.microsoft.com/office/drawing/2014/main" xmlns="" id="{FF3E25D7-C2F8-445D-AA42-C1163028DA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B88F1FD4-1800-7905-F412-3BECCD68CB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33600" y="248339"/>
            <a:ext cx="8081818" cy="6239378"/>
          </a:xfrm>
          <a:prstGeom prst="rect">
            <a:avLst/>
          </a:prstGeom>
        </p:spPr>
      </p:pic>
    </p:spTree>
    <p:extLst>
      <p:ext uri="{BB962C8B-B14F-4D97-AF65-F5344CB8AC3E}">
        <p14:creationId xmlns:p14="http://schemas.microsoft.com/office/powerpoint/2010/main" val="1153929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A9C15D4-2EE7-4D05-B87C-91D1F3B960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ED7B0FB-9654-4441-9545-02D458B68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694054D-CE6D-6BAE-5F02-87F1D125907C}"/>
              </a:ext>
            </a:extLst>
          </p:cNvPr>
          <p:cNvSpPr>
            <a:spLocks noGrp="1"/>
          </p:cNvSpPr>
          <p:nvPr>
            <p:ph type="title"/>
          </p:nvPr>
        </p:nvSpPr>
        <p:spPr>
          <a:xfrm>
            <a:off x="641074" y="1588878"/>
            <a:ext cx="2844002" cy="3680244"/>
          </a:xfrm>
        </p:spPr>
        <p:txBody>
          <a:bodyPr>
            <a:normAutofit/>
          </a:bodyPr>
          <a:lstStyle/>
          <a:p>
            <a:pPr algn="l"/>
            <a:r>
              <a:rPr lang="en-US" sz="3100" b="1" dirty="0">
                <a:solidFill>
                  <a:srgbClr val="FFFFFF"/>
                </a:solidFill>
              </a:rPr>
              <a:t>June 1, 2022 Electricity Price Spike in Central and Southern Illinois</a:t>
            </a:r>
            <a:br>
              <a:rPr lang="en-US" sz="3100" b="1" dirty="0">
                <a:solidFill>
                  <a:srgbClr val="FFFFFF"/>
                </a:solidFill>
              </a:rPr>
            </a:br>
            <a:endParaRPr lang="en-US" sz="3100" dirty="0">
              <a:solidFill>
                <a:srgbClr val="FFFFFF"/>
              </a:solidFill>
            </a:endParaRPr>
          </a:p>
        </p:txBody>
      </p:sp>
      <p:pic>
        <p:nvPicPr>
          <p:cNvPr id="12" name="Picture 11">
            <a:extLst>
              <a:ext uri="{FF2B5EF4-FFF2-40B4-BE49-F238E27FC236}">
                <a16:creationId xmlns:a16="http://schemas.microsoft.com/office/drawing/2014/main" xmlns="" id="{7BB94C57-FDF3-45A3-9D1F-904523D795D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xmlns="" id="{31EBE745-F441-A08B-E7BD-EB68F1EBD9F5}"/>
              </a:ext>
            </a:extLst>
          </p:cNvPr>
          <p:cNvSpPr>
            <a:spLocks noGrp="1"/>
          </p:cNvSpPr>
          <p:nvPr>
            <p:ph sz="quarter" idx="13"/>
          </p:nvPr>
        </p:nvSpPr>
        <p:spPr>
          <a:xfrm>
            <a:off x="4634794" y="1049695"/>
            <a:ext cx="6642806" cy="4758611"/>
          </a:xfrm>
        </p:spPr>
        <p:txBody>
          <a:bodyPr anchor="ctr">
            <a:normAutofit/>
          </a:bodyPr>
          <a:lstStyle/>
          <a:p>
            <a:pPr>
              <a:lnSpc>
                <a:spcPct val="110000"/>
              </a:lnSpc>
            </a:pPr>
            <a:r>
              <a:rPr lang="en-US" sz="1400" b="1" dirty="0">
                <a:effectLst/>
              </a:rPr>
              <a:t>What happened on June 1? </a:t>
            </a:r>
            <a:endParaRPr lang="en-US" sz="1400" b="0" dirty="0">
              <a:effectLst/>
            </a:endParaRPr>
          </a:p>
          <a:p>
            <a:pPr>
              <a:lnSpc>
                <a:spcPct val="110000"/>
              </a:lnSpc>
            </a:pPr>
            <a:r>
              <a:rPr lang="en-US" sz="1400" b="0" dirty="0">
                <a:effectLst/>
              </a:rPr>
              <a:t>On June 1, the price for electricity more than doubled for Ameren customers across Central and Southern Illinois, costing customers hundreds of dollars in higher power bills over the next year.</a:t>
            </a:r>
          </a:p>
          <a:p>
            <a:pPr>
              <a:lnSpc>
                <a:spcPct val="110000"/>
              </a:lnSpc>
            </a:pPr>
            <a:r>
              <a:rPr lang="en-US" sz="1400" b="1" dirty="0">
                <a:effectLst/>
              </a:rPr>
              <a:t>How much </a:t>
            </a:r>
            <a:r>
              <a:rPr lang="en-US" sz="1400" b="1" dirty="0"/>
              <a:t>does</a:t>
            </a:r>
            <a:r>
              <a:rPr lang="en-US" sz="1400" b="1" dirty="0">
                <a:effectLst/>
              </a:rPr>
              <a:t> this price spike cost me? </a:t>
            </a:r>
            <a:endParaRPr lang="en-US" sz="1400" b="0" dirty="0">
              <a:effectLst/>
            </a:endParaRPr>
          </a:p>
          <a:p>
            <a:pPr>
              <a:lnSpc>
                <a:spcPct val="110000"/>
              </a:lnSpc>
            </a:pPr>
            <a:r>
              <a:rPr lang="en-US" sz="1400" b="0" dirty="0">
                <a:effectLst/>
              </a:rPr>
              <a:t>Ameren’s summer “price to compare”–the supply rate you compare with alternative supplier offers–</a:t>
            </a:r>
            <a:r>
              <a:rPr lang="en-US" sz="1400" dirty="0"/>
              <a:t>rose</a:t>
            </a:r>
            <a:r>
              <a:rPr lang="en-US" sz="1400" b="0" dirty="0">
                <a:effectLst/>
              </a:rPr>
              <a:t> to </a:t>
            </a:r>
            <a:r>
              <a:rPr lang="en-US" sz="1400" b="1" dirty="0">
                <a:effectLst/>
              </a:rPr>
              <a:t>10.628 cents per kilowatt-hour (kWh)</a:t>
            </a:r>
            <a:r>
              <a:rPr lang="en-US" sz="1400" b="0" dirty="0">
                <a:effectLst/>
              </a:rPr>
              <a:t>. That’s a 120 percent increase over last June’s supply rate. </a:t>
            </a:r>
            <a:r>
              <a:rPr lang="en-US" sz="1400" b="1" dirty="0">
                <a:effectLst/>
                <a:hlinkClick r:id="rId3">
                  <a:extLst>
                    <a:ext uri="{A12FA001-AC4F-418D-AE19-62706E023703}">
                      <ahyp:hlinkClr xmlns:ahyp="http://schemas.microsoft.com/office/drawing/2018/hyperlinkcolor" xmlns="" val="tx"/>
                    </a:ext>
                  </a:extLst>
                </a:hlinkClick>
              </a:rPr>
              <a:t>Ameren says</a:t>
            </a:r>
            <a:r>
              <a:rPr lang="en-US" sz="1400" b="0" dirty="0">
                <a:effectLst/>
              </a:rPr>
              <a:t>: “The typical Ameren Illinois residential customer will see a $626 annual increase on the power supply side of the bill, or an average of $52 or more per month throughout the year.” The increase could be even more for electric heat customers.</a:t>
            </a:r>
          </a:p>
          <a:p>
            <a:pPr>
              <a:lnSpc>
                <a:spcPct val="110000"/>
              </a:lnSpc>
            </a:pPr>
            <a:r>
              <a:rPr lang="en-US" sz="1400" b="1" dirty="0">
                <a:effectLst/>
              </a:rPr>
              <a:t>How long will prices stay elevated? </a:t>
            </a:r>
            <a:endParaRPr lang="en-US" sz="1400" b="0" dirty="0">
              <a:effectLst/>
            </a:endParaRPr>
          </a:p>
        </p:txBody>
      </p:sp>
      <p:pic>
        <p:nvPicPr>
          <p:cNvPr id="14" name="Picture 13">
            <a:extLst>
              <a:ext uri="{FF2B5EF4-FFF2-40B4-BE49-F238E27FC236}">
                <a16:creationId xmlns:a16="http://schemas.microsoft.com/office/drawing/2014/main" xmlns="" id="{6AEBDF1A-221A-4497-BBA9-57A70D16151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1016912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D648A026-B53F-4DFD-E604-DA5DE2EE0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336" y="94784"/>
            <a:ext cx="8621328" cy="6668431"/>
          </a:xfrm>
          <a:prstGeom prst="rect">
            <a:avLst/>
          </a:prstGeom>
        </p:spPr>
      </p:pic>
    </p:spTree>
    <p:extLst>
      <p:ext uri="{BB962C8B-B14F-4D97-AF65-F5344CB8AC3E}">
        <p14:creationId xmlns:p14="http://schemas.microsoft.com/office/powerpoint/2010/main" val="1029704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1CB900F-8267-212D-EF1B-D53CA830966A}"/>
              </a:ext>
            </a:extLst>
          </p:cNvPr>
          <p:cNvPicPr>
            <a:picLocks noChangeAspect="1"/>
          </p:cNvPicPr>
          <p:nvPr/>
        </p:nvPicPr>
        <p:blipFill>
          <a:blip r:embed="rId2"/>
          <a:stretch>
            <a:fillRect/>
          </a:stretch>
        </p:blipFill>
        <p:spPr>
          <a:xfrm>
            <a:off x="2285999" y="616979"/>
            <a:ext cx="7629525" cy="5317095"/>
          </a:xfrm>
          <a:prstGeom prst="rect">
            <a:avLst/>
          </a:prstGeom>
        </p:spPr>
      </p:pic>
      <p:sp>
        <p:nvSpPr>
          <p:cNvPr id="4" name="TextBox 3">
            <a:extLst>
              <a:ext uri="{FF2B5EF4-FFF2-40B4-BE49-F238E27FC236}">
                <a16:creationId xmlns:a16="http://schemas.microsoft.com/office/drawing/2014/main" xmlns="" id="{12FFED8E-F470-D756-15FD-FC080CECDBAF}"/>
              </a:ext>
            </a:extLst>
          </p:cNvPr>
          <p:cNvSpPr txBox="1"/>
          <p:nvPr/>
        </p:nvSpPr>
        <p:spPr>
          <a:xfrm>
            <a:off x="3238500" y="5829985"/>
            <a:ext cx="6096000" cy="646331"/>
          </a:xfrm>
          <a:prstGeom prst="rect">
            <a:avLst/>
          </a:prstGeom>
          <a:noFill/>
        </p:spPr>
        <p:txBody>
          <a:bodyPr wrap="square">
            <a:spAutoFit/>
          </a:bodyPr>
          <a:lstStyle/>
          <a:p>
            <a:r>
              <a:rPr lang="en-US" dirty="0"/>
              <a:t>Please contact the Infrastructure Financial Assistance Section (IFAS) at (217) 782-2027 for additional information.</a:t>
            </a:r>
          </a:p>
        </p:txBody>
      </p:sp>
      <p:sp>
        <p:nvSpPr>
          <p:cNvPr id="6" name="TextBox 5">
            <a:extLst>
              <a:ext uri="{FF2B5EF4-FFF2-40B4-BE49-F238E27FC236}">
                <a16:creationId xmlns:a16="http://schemas.microsoft.com/office/drawing/2014/main" xmlns="" id="{4CEE3401-4DE1-33EF-3320-52167E5A2354}"/>
              </a:ext>
            </a:extLst>
          </p:cNvPr>
          <p:cNvSpPr txBox="1"/>
          <p:nvPr/>
        </p:nvSpPr>
        <p:spPr>
          <a:xfrm>
            <a:off x="1757362" y="247647"/>
            <a:ext cx="9058275" cy="369332"/>
          </a:xfrm>
          <a:prstGeom prst="rect">
            <a:avLst/>
          </a:prstGeom>
          <a:noFill/>
        </p:spPr>
        <p:txBody>
          <a:bodyPr wrap="square">
            <a:spAutoFit/>
          </a:bodyPr>
          <a:lstStyle/>
          <a:p>
            <a:r>
              <a:rPr lang="en-US" dirty="0"/>
              <a:t>https://www2.illinois.gov/epa/topics/grants-loans/state-revolving-fund/Pages/default.aspx</a:t>
            </a:r>
          </a:p>
        </p:txBody>
      </p:sp>
    </p:spTree>
    <p:extLst>
      <p:ext uri="{BB962C8B-B14F-4D97-AF65-F5344CB8AC3E}">
        <p14:creationId xmlns:p14="http://schemas.microsoft.com/office/powerpoint/2010/main" val="167524973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47155C6E-91BF-431D-9052-685726DFE7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46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xmlns="" id="{929B92EA-70A3-4CD0-A35F-D144D7F0F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xmlns="" id="{A60ABD09-877F-1D96-4D6E-5FB4836C5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104" y="643467"/>
            <a:ext cx="4275791" cy="5571066"/>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49945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9" name="Picture 2">
            <a:extLst>
              <a:ext uri="{FF2B5EF4-FFF2-40B4-BE49-F238E27FC236}">
                <a16:creationId xmlns:a16="http://schemas.microsoft.com/office/drawing/2014/main" xmlns="" id="{25496B42-CC46-4183-B481-887CD3E8C72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xmlns="" id="{E2758CE0-F916-4DCE-88D1-71430BE441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3" name="Rectangle 102">
            <a:extLst>
              <a:ext uri="{FF2B5EF4-FFF2-40B4-BE49-F238E27FC236}">
                <a16:creationId xmlns:a16="http://schemas.microsoft.com/office/drawing/2014/main" xmlns="" id="{31CA2540-FD07-4286-91E4-8D0DE4E50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38F519B-F969-6225-1D7B-77BC9CC1BFCD}"/>
              </a:ext>
            </a:extLst>
          </p:cNvPr>
          <p:cNvSpPr>
            <a:spLocks noGrp="1"/>
          </p:cNvSpPr>
          <p:nvPr>
            <p:ph type="title"/>
          </p:nvPr>
        </p:nvSpPr>
        <p:spPr>
          <a:xfrm>
            <a:off x="913775" y="4130351"/>
            <a:ext cx="10151464" cy="1099039"/>
          </a:xfrm>
        </p:spPr>
        <p:txBody>
          <a:bodyPr vert="horz" lIns="91440" tIns="45720" rIns="91440" bIns="45720" rtlCol="0" anchor="b">
            <a:normAutofit/>
          </a:bodyPr>
          <a:lstStyle/>
          <a:p>
            <a:r>
              <a:rPr lang="en-US" sz="3400" b="1"/>
              <a:t>Energy Savings Projects &amp; Payback Years</a:t>
            </a:r>
            <a:r>
              <a:rPr lang="en-US" sz="3400"/>
              <a:t/>
            </a:r>
            <a:br>
              <a:rPr lang="en-US" sz="3400"/>
            </a:br>
            <a:endParaRPr lang="en-US" sz="3400" dirty="0"/>
          </a:p>
        </p:txBody>
      </p:sp>
      <p:pic>
        <p:nvPicPr>
          <p:cNvPr id="105" name="Picture 104">
            <a:extLst>
              <a:ext uri="{FF2B5EF4-FFF2-40B4-BE49-F238E27FC236}">
                <a16:creationId xmlns:a16="http://schemas.microsoft.com/office/drawing/2014/main" xmlns="" id="{214924F5-CDC2-4DFA-82F3-4843ADD678A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107" name="Picture 106">
            <a:extLst>
              <a:ext uri="{FF2B5EF4-FFF2-40B4-BE49-F238E27FC236}">
                <a16:creationId xmlns:a16="http://schemas.microsoft.com/office/drawing/2014/main" xmlns="" id="{AED59812-6820-446C-B994-0D059C97DC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16" name="Content Placeholder 15">
            <a:extLst>
              <a:ext uri="{FF2B5EF4-FFF2-40B4-BE49-F238E27FC236}">
                <a16:creationId xmlns:a16="http://schemas.microsoft.com/office/drawing/2014/main" xmlns="" id="{7C5BB096-56AC-EDFD-101A-028CF9C5018D}"/>
              </a:ext>
            </a:extLst>
          </p:cNvPr>
          <p:cNvPicPr>
            <a:picLocks noGrp="1" noChangeAspect="1"/>
          </p:cNvPicPr>
          <p:nvPr>
            <p:ph sz="quarter" idx="13"/>
          </p:nvPr>
        </p:nvPicPr>
        <p:blipFill>
          <a:blip r:embed="rId5"/>
          <a:stretch>
            <a:fillRect/>
          </a:stretch>
        </p:blipFill>
        <p:spPr>
          <a:xfrm>
            <a:off x="1256964" y="643467"/>
            <a:ext cx="9678071" cy="3142319"/>
          </a:xfrm>
          <a:prstGeom prst="rect">
            <a:avLst/>
          </a:prstGeom>
        </p:spPr>
      </p:pic>
      <p:pic>
        <p:nvPicPr>
          <p:cNvPr id="109" name="Picture 108">
            <a:extLst>
              <a:ext uri="{FF2B5EF4-FFF2-40B4-BE49-F238E27FC236}">
                <a16:creationId xmlns:a16="http://schemas.microsoft.com/office/drawing/2014/main" xmlns="" id="{E844ED7C-1917-40D8-8B42-1B1C27BC5A5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spTree>
    <p:extLst>
      <p:ext uri="{BB962C8B-B14F-4D97-AF65-F5344CB8AC3E}">
        <p14:creationId xmlns:p14="http://schemas.microsoft.com/office/powerpoint/2010/main" val="1142409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7E607C4-A0A1-44FA-981D-EA3B813963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xmlns="" id="{470AF7F4-5171-1C75-4495-061065215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57148"/>
            <a:ext cx="10905066" cy="4743702"/>
          </a:xfrm>
          <a:prstGeom prst="rect">
            <a:avLst/>
          </a:prstGeom>
        </p:spPr>
      </p:pic>
      <p:pic>
        <p:nvPicPr>
          <p:cNvPr id="10" name="Picture 9">
            <a:extLst>
              <a:ext uri="{FF2B5EF4-FFF2-40B4-BE49-F238E27FC236}">
                <a16:creationId xmlns:a16="http://schemas.microsoft.com/office/drawing/2014/main" xmlns="" id="{08D97526-B9D9-4257-B6A9-9D7988974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5947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57E607C4-A0A1-44FA-981D-EA3B813963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08D97526-B9D9-4257-B6A9-9D7988974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xmlns="" id="{B57CBD84-4642-EA43-40ED-7A5F2B6B9308}"/>
              </a:ext>
            </a:extLst>
          </p:cNvPr>
          <p:cNvGraphicFramePr>
            <a:graphicFrameLocks noGrp="1"/>
          </p:cNvGraphicFramePr>
          <p:nvPr>
            <p:extLst>
              <p:ext uri="{D42A27DB-BD31-4B8C-83A1-F6EECF244321}">
                <p14:modId xmlns:p14="http://schemas.microsoft.com/office/powerpoint/2010/main" val="2783328890"/>
              </p:ext>
            </p:extLst>
          </p:nvPr>
        </p:nvGraphicFramePr>
        <p:xfrm>
          <a:off x="1634311" y="643466"/>
          <a:ext cx="8923380" cy="5571076"/>
        </p:xfrm>
        <a:graphic>
          <a:graphicData uri="http://schemas.openxmlformats.org/drawingml/2006/table">
            <a:tbl>
              <a:tblPr>
                <a:tableStyleId>{5C22544A-7EE6-4342-B048-85BDC9FD1C3A}</a:tableStyleId>
              </a:tblPr>
              <a:tblGrid>
                <a:gridCol w="2709925">
                  <a:extLst>
                    <a:ext uri="{9D8B030D-6E8A-4147-A177-3AD203B41FA5}">
                      <a16:colId xmlns:a16="http://schemas.microsoft.com/office/drawing/2014/main" xmlns="" val="1232870764"/>
                    </a:ext>
                  </a:extLst>
                </a:gridCol>
                <a:gridCol w="1617590">
                  <a:extLst>
                    <a:ext uri="{9D8B030D-6E8A-4147-A177-3AD203B41FA5}">
                      <a16:colId xmlns:a16="http://schemas.microsoft.com/office/drawing/2014/main" xmlns="" val="4140474709"/>
                    </a:ext>
                  </a:extLst>
                </a:gridCol>
                <a:gridCol w="334514">
                  <a:extLst>
                    <a:ext uri="{9D8B030D-6E8A-4147-A177-3AD203B41FA5}">
                      <a16:colId xmlns:a16="http://schemas.microsoft.com/office/drawing/2014/main" xmlns="" val="2605752683"/>
                    </a:ext>
                  </a:extLst>
                </a:gridCol>
                <a:gridCol w="2453471">
                  <a:extLst>
                    <a:ext uri="{9D8B030D-6E8A-4147-A177-3AD203B41FA5}">
                      <a16:colId xmlns:a16="http://schemas.microsoft.com/office/drawing/2014/main" xmlns="" val="539578519"/>
                    </a:ext>
                  </a:extLst>
                </a:gridCol>
                <a:gridCol w="334514">
                  <a:extLst>
                    <a:ext uri="{9D8B030D-6E8A-4147-A177-3AD203B41FA5}">
                      <a16:colId xmlns:a16="http://schemas.microsoft.com/office/drawing/2014/main" xmlns="" val="1807039230"/>
                    </a:ext>
                  </a:extLst>
                </a:gridCol>
                <a:gridCol w="1473366">
                  <a:extLst>
                    <a:ext uri="{9D8B030D-6E8A-4147-A177-3AD203B41FA5}">
                      <a16:colId xmlns:a16="http://schemas.microsoft.com/office/drawing/2014/main" xmlns="" val="479875239"/>
                    </a:ext>
                  </a:extLst>
                </a:gridCol>
              </a:tblGrid>
              <a:tr h="364262">
                <a:tc gridSpan="6">
                  <a:txBody>
                    <a:bodyPr/>
                    <a:lstStyle/>
                    <a:p>
                      <a:pPr algn="ctr" fontAlgn="b"/>
                      <a:r>
                        <a:rPr lang="en-US" sz="2000" u="none" strike="noStrike">
                          <a:effectLst/>
                        </a:rPr>
                        <a:t>Current Motor                  vs                 Premium Eff Motor</a:t>
                      </a:r>
                      <a:endParaRPr lang="en-US" sz="2000" b="1" i="1" u="none" strike="noStrike">
                        <a:solidFill>
                          <a:srgbClr val="000000"/>
                        </a:solidFill>
                        <a:effectLst/>
                        <a:latin typeface="Calibri" panose="020F0502020204030204" pitchFamily="34" charset="0"/>
                      </a:endParaRPr>
                    </a:p>
                  </a:txBody>
                  <a:tcPr marL="5438" marR="5438" marT="543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67456094"/>
                  </a:ext>
                </a:extLst>
              </a:tr>
              <a:tr h="364262">
                <a:tc gridSpan="6">
                  <a:txBody>
                    <a:bodyPr/>
                    <a:lstStyle/>
                    <a:p>
                      <a:pPr algn="ctr" fontAlgn="b"/>
                      <a:r>
                        <a:rPr lang="en-US" sz="2000" u="none" strike="noStrike">
                          <a:effectLst/>
                        </a:rPr>
                        <a:t>Initial Cost Lifecycle Difference at Construction or Replacement</a:t>
                      </a:r>
                      <a:endParaRPr lang="en-US" sz="2000" b="1" i="1" u="none" strike="noStrike">
                        <a:solidFill>
                          <a:srgbClr val="000000"/>
                        </a:solidFill>
                        <a:effectLst/>
                        <a:latin typeface="Calibri" panose="020F0502020204030204" pitchFamily="34" charset="0"/>
                      </a:endParaRPr>
                    </a:p>
                  </a:txBody>
                  <a:tcPr marL="5438" marR="5438" marT="543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08517197"/>
                  </a:ext>
                </a:extLst>
              </a:tr>
              <a:tr h="320503">
                <a:tc>
                  <a:txBody>
                    <a:bodyPr/>
                    <a:lstStyle/>
                    <a:p>
                      <a:pPr algn="l" fontAlgn="b"/>
                      <a:r>
                        <a:rPr lang="en-US" sz="1700" u="none" strike="noStrike">
                          <a:effectLst/>
                        </a:rPr>
                        <a:t>Motor HP</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7.5</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Motor HP</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7.5</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2243425550"/>
                  </a:ext>
                </a:extLst>
              </a:tr>
              <a:tr h="320503">
                <a:tc>
                  <a:txBody>
                    <a:bodyPr/>
                    <a:lstStyle/>
                    <a:p>
                      <a:pPr algn="l" fontAlgn="b"/>
                      <a:r>
                        <a:rPr lang="en-US" sz="1700" u="none" strike="noStrike">
                          <a:effectLst/>
                        </a:rPr>
                        <a:t>Motor Eff</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85.5%</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Motor Eff</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91.7%</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1328678277"/>
                  </a:ext>
                </a:extLst>
              </a:tr>
              <a:tr h="320503">
                <a:tc>
                  <a:txBody>
                    <a:bodyPr/>
                    <a:lstStyle/>
                    <a:p>
                      <a:pPr algn="l" fontAlgn="b"/>
                      <a:r>
                        <a:rPr lang="en-US" sz="1700" u="none" strike="noStrike">
                          <a:effectLst/>
                        </a:rPr>
                        <a:t>Elec Cost</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0.08</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Elec Cost</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0.08</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1708499376"/>
                  </a:ext>
                </a:extLst>
              </a:tr>
              <a:tr h="320503">
                <a:tc>
                  <a:txBody>
                    <a:bodyPr/>
                    <a:lstStyle/>
                    <a:p>
                      <a:pPr algn="l" fontAlgn="b"/>
                      <a:r>
                        <a:rPr lang="en-US" sz="1700" u="none" strike="noStrike">
                          <a:effectLst/>
                        </a:rPr>
                        <a:t>Hrs per day usage</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12</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Hrs per day usage</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12</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1065529308"/>
                  </a:ext>
                </a:extLst>
              </a:tr>
              <a:tr h="320503">
                <a:tc>
                  <a:txBody>
                    <a:bodyPr/>
                    <a:lstStyle/>
                    <a:p>
                      <a:pPr algn="l" fontAlgn="b"/>
                      <a:r>
                        <a:rPr lang="en-US" sz="1700" u="none" strike="noStrike">
                          <a:effectLst/>
                        </a:rPr>
                        <a:t>Cost Per Hr to Run</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 $        0.52 </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Cost Per Hr to Run</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 $         0.49 </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3052236672"/>
                  </a:ext>
                </a:extLst>
              </a:tr>
              <a:tr h="320503">
                <a:tc>
                  <a:txBody>
                    <a:bodyPr/>
                    <a:lstStyle/>
                    <a:p>
                      <a:pPr algn="l" fontAlgn="b"/>
                      <a:r>
                        <a:rPr lang="en-US" sz="1700" u="none" strike="noStrike">
                          <a:effectLst/>
                        </a:rPr>
                        <a:t>Days of Year Run</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365</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Days of Year Run</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365</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821340852"/>
                  </a:ext>
                </a:extLst>
              </a:tr>
              <a:tr h="320503">
                <a:tc>
                  <a:txBody>
                    <a:bodyPr/>
                    <a:lstStyle/>
                    <a:p>
                      <a:pPr algn="l" fontAlgn="b"/>
                      <a:r>
                        <a:rPr lang="en-US" sz="1700" u="none" strike="noStrike">
                          <a:effectLst/>
                        </a:rPr>
                        <a:t>kWh per Yr </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28662</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kWh per Yr </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26724</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1876093776"/>
                  </a:ext>
                </a:extLst>
              </a:tr>
              <a:tr h="320503">
                <a:tc>
                  <a:txBody>
                    <a:bodyPr/>
                    <a:lstStyle/>
                    <a:p>
                      <a:pPr algn="l" fontAlgn="b"/>
                      <a:r>
                        <a:rPr lang="en-US" sz="1700" u="none" strike="noStrike">
                          <a:effectLst/>
                        </a:rPr>
                        <a:t>Cost Per Yr to Run</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 $ 2,292.97 </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Cost Per Yr to Run</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r" fontAlgn="b"/>
                      <a:r>
                        <a:rPr lang="en-US" sz="1700" u="none" strike="noStrike">
                          <a:effectLst/>
                        </a:rPr>
                        <a:t> $ 2,137.94 </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26514879"/>
                  </a:ext>
                </a:extLst>
              </a:tr>
              <a:tr h="320503">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gridSpan="4">
                  <a:txBody>
                    <a:bodyPr/>
                    <a:lstStyle/>
                    <a:p>
                      <a:pPr algn="ctr" fontAlgn="b"/>
                      <a:r>
                        <a:rPr lang="en-US" sz="1700" u="none" strike="noStrike">
                          <a:effectLst/>
                        </a:rPr>
                        <a:t>Potential Yearly Savings in Elec</a:t>
                      </a:r>
                      <a:endParaRPr lang="en-US" sz="1700" b="1" i="0" u="none" strike="noStrike">
                        <a:solidFill>
                          <a:srgbClr val="000000"/>
                        </a:solidFill>
                        <a:effectLst/>
                        <a:latin typeface="Calibri" panose="020F0502020204030204" pitchFamily="34" charset="0"/>
                      </a:endParaRPr>
                    </a:p>
                  </a:txBody>
                  <a:tcPr marL="5438" marR="5438" marT="5438"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700" u="none" strike="noStrike">
                          <a:effectLst/>
                        </a:rPr>
                        <a:t> $          155 </a:t>
                      </a:r>
                      <a:endParaRPr lang="en-US" sz="1700" b="1"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3545961216"/>
                  </a:ext>
                </a:extLst>
              </a:tr>
              <a:tr h="320503">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gridSpan="4">
                  <a:txBody>
                    <a:bodyPr/>
                    <a:lstStyle/>
                    <a:p>
                      <a:pPr algn="ctr" fontAlgn="b"/>
                      <a:r>
                        <a:rPr lang="en-US" sz="1700" u="none" strike="noStrike">
                          <a:effectLst/>
                        </a:rPr>
                        <a:t>Potential Yearly Savings in kWh</a:t>
                      </a:r>
                      <a:endParaRPr lang="en-US" sz="1700" b="1" i="0" u="none" strike="noStrike">
                        <a:solidFill>
                          <a:srgbClr val="000000"/>
                        </a:solidFill>
                        <a:effectLst/>
                        <a:latin typeface="Calibri" panose="020F0502020204030204" pitchFamily="34" charset="0"/>
                      </a:endParaRPr>
                    </a:p>
                  </a:txBody>
                  <a:tcPr marL="5438" marR="5438" marT="5438"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700" u="none" strike="noStrike">
                          <a:effectLst/>
                        </a:rPr>
                        <a:t>1938</a:t>
                      </a:r>
                      <a:endParaRPr lang="en-US" sz="1700" b="1"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1234389318"/>
                  </a:ext>
                </a:extLst>
              </a:tr>
              <a:tr h="320503">
                <a:tc>
                  <a:txBody>
                    <a:bodyPr/>
                    <a:lstStyle/>
                    <a:p>
                      <a:pPr algn="l" fontAlgn="b"/>
                      <a:r>
                        <a:rPr lang="en-US" sz="1700" u="none" strike="noStrike">
                          <a:effectLst/>
                        </a:rPr>
                        <a:t>Current Replacement Cost</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 $ 1,000.00 </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Prem Replacment Cost</a:t>
                      </a:r>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r>
                        <a:rPr lang="en-US" sz="1700" u="none" strike="noStrike">
                          <a:effectLst/>
                        </a:rPr>
                        <a:t> $ 1,350.00 </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1445495487"/>
                  </a:ext>
                </a:extLst>
              </a:tr>
              <a:tr h="320503">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gridSpan="4">
                  <a:txBody>
                    <a:bodyPr/>
                    <a:lstStyle/>
                    <a:p>
                      <a:pPr algn="ctr" fontAlgn="b"/>
                      <a:r>
                        <a:rPr lang="en-US" sz="1700" u="none" strike="noStrike">
                          <a:effectLst/>
                        </a:rPr>
                        <a:t>Years to Return Extra Cost</a:t>
                      </a:r>
                      <a:endParaRPr lang="en-US" sz="1700" b="1" i="0" u="none" strike="noStrike">
                        <a:solidFill>
                          <a:srgbClr val="000000"/>
                        </a:solidFill>
                        <a:effectLst/>
                        <a:latin typeface="Calibri" panose="020F0502020204030204" pitchFamily="34" charset="0"/>
                      </a:endParaRPr>
                    </a:p>
                  </a:txBody>
                  <a:tcPr marL="5438" marR="5438" marT="5438"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700" u="none" strike="noStrike">
                          <a:effectLst/>
                        </a:rPr>
                        <a:t>2.3</a:t>
                      </a:r>
                      <a:endParaRPr lang="en-US" sz="1700" b="1"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645424184"/>
                  </a:ext>
                </a:extLst>
              </a:tr>
              <a:tr h="320503">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gridSpan="4">
                  <a:txBody>
                    <a:bodyPr/>
                    <a:lstStyle/>
                    <a:p>
                      <a:pPr algn="ctr" fontAlgn="b"/>
                      <a:r>
                        <a:rPr lang="en-US" sz="1700" u="none" strike="noStrike">
                          <a:effectLst/>
                        </a:rPr>
                        <a:t>Expected Life of Motor</a:t>
                      </a:r>
                      <a:endParaRPr lang="en-US" sz="1700" b="0" i="0" u="none" strike="noStrike">
                        <a:solidFill>
                          <a:srgbClr val="000000"/>
                        </a:solidFill>
                        <a:effectLst/>
                        <a:latin typeface="Calibri" panose="020F0502020204030204" pitchFamily="34" charset="0"/>
                      </a:endParaRPr>
                    </a:p>
                  </a:txBody>
                  <a:tcPr marL="5438" marR="5438" marT="5438"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700" u="none" strike="noStrike">
                          <a:effectLst/>
                        </a:rPr>
                        <a:t>20</a:t>
                      </a:r>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2407796529"/>
                  </a:ext>
                </a:extLst>
              </a:tr>
              <a:tr h="355510">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2887426693"/>
                  </a:ext>
                </a:extLst>
              </a:tr>
              <a:tr h="320503">
                <a:tc gridSpan="5">
                  <a:txBody>
                    <a:bodyPr/>
                    <a:lstStyle/>
                    <a:p>
                      <a:pPr algn="l" fontAlgn="b"/>
                      <a:r>
                        <a:rPr lang="en-US" sz="1700" u="none" strike="noStrike">
                          <a:effectLst/>
                        </a:rPr>
                        <a:t>Total Expected Elec Savings for Lifecycle if Replaced At Initial Construction</a:t>
                      </a:r>
                      <a:endParaRPr lang="en-US" sz="1700" b="1" i="0" u="none" strike="noStrike">
                        <a:solidFill>
                          <a:srgbClr val="000000"/>
                        </a:solidFill>
                        <a:effectLst/>
                        <a:latin typeface="Calibri" panose="020F0502020204030204" pitchFamily="34" charset="0"/>
                      </a:endParaRPr>
                    </a:p>
                  </a:txBody>
                  <a:tcPr marL="5438" marR="5438" marT="543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700" u="none" strike="noStrike" dirty="0">
                          <a:effectLst/>
                        </a:rPr>
                        <a:t> $ 2,750.63 </a:t>
                      </a:r>
                      <a:endParaRPr lang="en-US" sz="1700" b="1" i="0" u="none" strike="noStrike" dirty="0">
                        <a:solidFill>
                          <a:srgbClr val="000000"/>
                        </a:solidFill>
                        <a:effectLst/>
                        <a:latin typeface="Calibri" panose="020F0502020204030204" pitchFamily="34" charset="0"/>
                      </a:endParaRPr>
                    </a:p>
                  </a:txBody>
                  <a:tcPr marL="5438" marR="5438" marT="5438" marB="0" anchor="b"/>
                </a:tc>
                <a:extLst>
                  <a:ext uri="{0D108BD9-81ED-4DB2-BD59-A6C34878D82A}">
                    <a16:rowId xmlns:a16="http://schemas.microsoft.com/office/drawing/2014/main" xmlns="" val="2620589946"/>
                  </a:ext>
                </a:extLst>
              </a:tr>
            </a:tbl>
          </a:graphicData>
        </a:graphic>
      </p:graphicFrame>
    </p:spTree>
    <p:extLst>
      <p:ext uri="{BB962C8B-B14F-4D97-AF65-F5344CB8AC3E}">
        <p14:creationId xmlns:p14="http://schemas.microsoft.com/office/powerpoint/2010/main" val="385639478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7155C6E-91BF-431D-9052-685726DFE7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C3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29B92EA-70A3-4CD0-A35F-D144D7F0F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businesscard&#10;&#10;Description automatically generated">
            <a:extLst>
              <a:ext uri="{FF2B5EF4-FFF2-40B4-BE49-F238E27FC236}">
                <a16:creationId xmlns:a16="http://schemas.microsoft.com/office/drawing/2014/main" xmlns="" id="{B3DEB30D-64F7-B004-19C6-197C97376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440" y="643467"/>
            <a:ext cx="7503119" cy="5571066"/>
          </a:xfrm>
          <a:prstGeom prst="rect">
            <a:avLst/>
          </a:prstGeom>
        </p:spPr>
      </p:pic>
    </p:spTree>
    <p:extLst>
      <p:ext uri="{BB962C8B-B14F-4D97-AF65-F5344CB8AC3E}">
        <p14:creationId xmlns:p14="http://schemas.microsoft.com/office/powerpoint/2010/main" val="106480462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EA6DCA8-8A98-C46B-8413-BFAC1541434F}"/>
              </a:ext>
            </a:extLst>
          </p:cNvPr>
          <p:cNvSpPr txBox="1"/>
          <p:nvPr/>
        </p:nvSpPr>
        <p:spPr>
          <a:xfrm>
            <a:off x="1247775" y="933361"/>
            <a:ext cx="9382125" cy="4708981"/>
          </a:xfrm>
          <a:prstGeom prst="rect">
            <a:avLst/>
          </a:prstGeom>
          <a:noFill/>
        </p:spPr>
        <p:txBody>
          <a:bodyPr wrap="square">
            <a:spAutoFit/>
          </a:bodyPr>
          <a:lstStyle/>
          <a:p>
            <a:pPr algn="ctr"/>
            <a:r>
              <a:rPr lang="en-US" sz="4400" b="1" dirty="0">
                <a:latin typeface="Algerian" panose="04020705040A02060702" pitchFamily="82" charset="0"/>
              </a:rPr>
              <a:t>solar</a:t>
            </a:r>
            <a:endParaRPr lang="en-US" sz="4400" dirty="0"/>
          </a:p>
          <a:p>
            <a:r>
              <a:rPr lang="en-US" sz="3200" dirty="0"/>
              <a:t>The most common options for </a:t>
            </a:r>
            <a:r>
              <a:rPr lang="en-US" sz="3200" u="sng" dirty="0"/>
              <a:t>Distributed Generation </a:t>
            </a:r>
            <a:r>
              <a:rPr lang="en-US" sz="3200" dirty="0"/>
              <a:t>systems are:</a:t>
            </a:r>
          </a:p>
          <a:p>
            <a:pPr marL="514350" indent="-514350">
              <a:buAutoNum type="arabicParenR"/>
            </a:pPr>
            <a:r>
              <a:rPr lang="en-US" sz="3200" dirty="0"/>
              <a:t>buying the system, </a:t>
            </a:r>
          </a:p>
          <a:p>
            <a:pPr marL="514350" indent="-514350">
              <a:buAutoNum type="arabicParenR"/>
            </a:pPr>
            <a:r>
              <a:rPr lang="en-US" sz="3200" dirty="0"/>
              <a:t>leasing the system, or </a:t>
            </a:r>
          </a:p>
          <a:p>
            <a:pPr marL="514350" indent="-514350">
              <a:buAutoNum type="arabicParenR"/>
            </a:pPr>
            <a:r>
              <a:rPr lang="en-US" sz="3200" dirty="0"/>
              <a:t>signing a Power Purchase Agreement (“PPA”). </a:t>
            </a:r>
          </a:p>
          <a:p>
            <a:endParaRPr lang="en-US" sz="3200" dirty="0"/>
          </a:p>
          <a:p>
            <a:r>
              <a:rPr lang="en-US" sz="3200" dirty="0"/>
              <a:t>If you lease or sign a PPA, you don’t own the system, but you still get many of the benefits.</a:t>
            </a:r>
          </a:p>
        </p:txBody>
      </p:sp>
    </p:spTree>
    <p:extLst>
      <p:ext uri="{BB962C8B-B14F-4D97-AF65-F5344CB8AC3E}">
        <p14:creationId xmlns:p14="http://schemas.microsoft.com/office/powerpoint/2010/main" val="4150238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7AFBA32-EF08-B347-9794-B3D5A57EBB3A}"/>
              </a:ext>
            </a:extLst>
          </p:cNvPr>
          <p:cNvSpPr txBox="1"/>
          <p:nvPr/>
        </p:nvSpPr>
        <p:spPr>
          <a:xfrm>
            <a:off x="947424" y="890826"/>
            <a:ext cx="10297151" cy="5078313"/>
          </a:xfrm>
          <a:prstGeom prst="rect">
            <a:avLst/>
          </a:prstGeom>
          <a:noFill/>
        </p:spPr>
        <p:txBody>
          <a:bodyPr wrap="square">
            <a:spAutoFit/>
          </a:bodyPr>
          <a:lstStyle/>
          <a:p>
            <a:pPr algn="l"/>
            <a:endParaRPr lang="en-US" sz="1600" b="0" i="0" u="none" strike="noStrike" baseline="0" dirty="0">
              <a:solidFill>
                <a:srgbClr val="000000"/>
              </a:solidFill>
              <a:latin typeface="Calibri" panose="020F0502020204030204" pitchFamily="34" charset="0"/>
            </a:endParaRPr>
          </a:p>
          <a:p>
            <a:pPr algn="ctr"/>
            <a:r>
              <a:rPr lang="en-US" sz="3200" b="1" i="0" u="none" strike="noStrike" baseline="0" dirty="0">
                <a:latin typeface="Algerian" panose="04020705040A02060702" pitchFamily="82" charset="0"/>
              </a:rPr>
              <a:t>NET METERING</a:t>
            </a:r>
          </a:p>
          <a:p>
            <a:r>
              <a:rPr lang="en-US" sz="2400" dirty="0">
                <a:latin typeface="Calibri" panose="020F0502020204030204" pitchFamily="34" charset="0"/>
                <a:cs typeface="Calibri" panose="020F0502020204030204" pitchFamily="34" charset="0"/>
              </a:rPr>
              <a:t>PV (</a:t>
            </a:r>
            <a:r>
              <a:rPr lang="en-US" sz="2400" b="0" i="0" u="none" strike="noStrike" baseline="0" dirty="0">
                <a:latin typeface="Calibri" panose="020F0502020204030204" pitchFamily="34" charset="0"/>
                <a:cs typeface="Calibri" panose="020F0502020204030204" pitchFamily="34" charset="0"/>
              </a:rPr>
              <a:t>photovoltaic) e</a:t>
            </a:r>
            <a:r>
              <a:rPr lang="en-US" sz="2400" b="0" i="0" u="none" strike="noStrike" baseline="0" dirty="0">
                <a:solidFill>
                  <a:srgbClr val="000000"/>
                </a:solidFill>
                <a:latin typeface="Calibri" panose="020F0502020204030204" pitchFamily="34" charset="0"/>
              </a:rPr>
              <a:t>lectricity created by the solar installation is fed into the grid and offset with electricity provided by the utility through the Net Metering rules:</a:t>
            </a:r>
          </a:p>
          <a:p>
            <a:r>
              <a:rPr lang="en-US" sz="2400" b="0" i="0" u="none" strike="noStrike" baseline="0" dirty="0">
                <a:solidFill>
                  <a:srgbClr val="005E9E"/>
                </a:solidFill>
                <a:latin typeface="Calibri" panose="020F0502020204030204" pitchFamily="34" charset="0"/>
              </a:rPr>
              <a:t>❑</a:t>
            </a:r>
            <a:r>
              <a:rPr lang="en-US" sz="2400" b="0" i="0" u="none" strike="noStrike" baseline="0" dirty="0">
                <a:solidFill>
                  <a:srgbClr val="000000"/>
                </a:solidFill>
                <a:latin typeface="Calibri" panose="020F0502020204030204" pitchFamily="34" charset="0"/>
              </a:rPr>
              <a:t>Systems are designed to offset 90-95% of historical usage to ensure that the production will be used by the host in a year.  The additional 5-10% allows headroom for any host efficiency upgrades as well</a:t>
            </a:r>
          </a:p>
          <a:p>
            <a:r>
              <a:rPr lang="en-US" sz="2400" b="0" i="0" u="none" strike="noStrike" baseline="0" dirty="0">
                <a:solidFill>
                  <a:srgbClr val="005E9E"/>
                </a:solidFill>
                <a:latin typeface="Calibri" panose="020F0502020204030204" pitchFamily="34" charset="0"/>
              </a:rPr>
              <a:t>❑</a:t>
            </a:r>
            <a:r>
              <a:rPr lang="en-US" sz="2400" b="0" i="0" u="none" strike="noStrike" baseline="0" dirty="0">
                <a:solidFill>
                  <a:srgbClr val="000000"/>
                </a:solidFill>
                <a:latin typeface="Calibri" panose="020F0502020204030204" pitchFamily="34" charset="0"/>
              </a:rPr>
              <a:t>There is no </a:t>
            </a:r>
            <a:r>
              <a:rPr lang="en-US" sz="2400" b="0" i="0" u="sng" strike="noStrike" baseline="0" dirty="0">
                <a:solidFill>
                  <a:srgbClr val="000000"/>
                </a:solidFill>
                <a:latin typeface="Calibri" panose="020F0502020204030204" pitchFamily="34" charset="0"/>
              </a:rPr>
              <a:t>new</a:t>
            </a:r>
            <a:r>
              <a:rPr lang="en-US" sz="2400" b="0" i="0" u="none" strike="noStrike" baseline="0" dirty="0">
                <a:solidFill>
                  <a:srgbClr val="000000"/>
                </a:solidFill>
                <a:latin typeface="Calibri" panose="020F0502020204030204" pitchFamily="34" charset="0"/>
              </a:rPr>
              <a:t> risk of power outages or power quality as the solar power plant is integrated with the grid</a:t>
            </a:r>
          </a:p>
          <a:p>
            <a:r>
              <a:rPr lang="en-US" sz="2400" b="0" i="0" u="none" strike="noStrike" baseline="0" dirty="0">
                <a:solidFill>
                  <a:srgbClr val="005E9E"/>
                </a:solidFill>
                <a:latin typeface="Calibri" panose="020F0502020204030204" pitchFamily="34" charset="0"/>
              </a:rPr>
              <a:t>❑</a:t>
            </a:r>
            <a:r>
              <a:rPr lang="en-US" sz="2400" b="0" i="0" u="none" strike="noStrike" baseline="0" dirty="0">
                <a:solidFill>
                  <a:srgbClr val="000000"/>
                </a:solidFill>
                <a:latin typeface="Calibri" panose="020F0502020204030204" pitchFamily="34" charset="0"/>
              </a:rPr>
              <a:t>Credits must be used on an annual basis, not within a given month or day.  This allows sizing the system to the full yearly kWh usage</a:t>
            </a:r>
            <a:endParaRPr lang="en-US" sz="1800" b="0" i="0" u="none" strike="noStrike" baseline="0" dirty="0">
              <a:solidFill>
                <a:srgbClr val="000000"/>
              </a:solidFill>
              <a:latin typeface="Calibri" panose="020F0502020204030204" pitchFamily="34" charset="0"/>
            </a:endParaRPr>
          </a:p>
          <a:p>
            <a:r>
              <a:rPr lang="en-US" sz="2000" b="0" i="1" u="none" strike="noStrike" baseline="0" dirty="0">
                <a:solidFill>
                  <a:srgbClr val="000000"/>
                </a:solidFill>
                <a:latin typeface="Calibri" panose="020F0502020204030204" pitchFamily="34" charset="0"/>
              </a:rPr>
              <a:t>Will be though a new “In and Out” meter installed by the utility when the solar is ready to be turned on.  Credits will be built up for the benefit of the customer on a monthly basis through Net metering guidelines.</a:t>
            </a:r>
            <a:endParaRPr lang="en-US" sz="20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41681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824C2DB-27A0-F786-4B82-04724EE75081}"/>
              </a:ext>
            </a:extLst>
          </p:cNvPr>
          <p:cNvSpPr txBox="1"/>
          <p:nvPr/>
        </p:nvSpPr>
        <p:spPr>
          <a:xfrm>
            <a:off x="1171576" y="1114425"/>
            <a:ext cx="9972674" cy="4247317"/>
          </a:xfrm>
          <a:prstGeom prst="rect">
            <a:avLst/>
          </a:prstGeom>
          <a:noFill/>
        </p:spPr>
        <p:txBody>
          <a:bodyPr wrap="square">
            <a:spAutoFit/>
          </a:bodyPr>
          <a:lstStyle/>
          <a:p>
            <a:pPr algn="l"/>
            <a:endParaRPr lang="en-US" sz="1200" b="0" i="0" u="none" strike="noStrike" baseline="0" dirty="0">
              <a:solidFill>
                <a:srgbClr val="000000"/>
              </a:solidFill>
              <a:latin typeface="Calibri" panose="020F0502020204030204" pitchFamily="34" charset="0"/>
            </a:endParaRPr>
          </a:p>
          <a:p>
            <a:pPr algn="ctr"/>
            <a:r>
              <a:rPr lang="en-US" sz="3200" b="1" dirty="0">
                <a:latin typeface="Algerian" panose="04020705040A02060702" pitchFamily="82" charset="0"/>
              </a:rPr>
              <a:t>determine</a:t>
            </a:r>
            <a:r>
              <a:rPr lang="en-US" sz="3200" b="1" i="0" u="none" strike="noStrike" baseline="0" dirty="0">
                <a:latin typeface="Algerian" panose="04020705040A02060702" pitchFamily="82" charset="0"/>
              </a:rPr>
              <a:t> if your site is a good candidate for solar:</a:t>
            </a:r>
          </a:p>
          <a:p>
            <a:pPr algn="ctr"/>
            <a:endParaRPr lang="en-US" sz="2000" dirty="0">
              <a:latin typeface="Calibri" panose="020F0502020204030204" pitchFamily="34" charset="0"/>
            </a:endParaRPr>
          </a:p>
          <a:p>
            <a:r>
              <a:rPr lang="en-US" sz="2000" dirty="0">
                <a:latin typeface="Calibri" panose="020F0502020204030204" pitchFamily="34" charset="0"/>
              </a:rPr>
              <a:t>❑</a:t>
            </a:r>
            <a:r>
              <a:rPr lang="en-US" sz="2000" dirty="0">
                <a:solidFill>
                  <a:srgbClr val="000000"/>
                </a:solidFill>
                <a:latin typeface="Calibri" panose="020F0502020204030204" pitchFamily="34" charset="0"/>
              </a:rPr>
              <a:t>Utility bills for the prior year</a:t>
            </a:r>
            <a:endParaRPr lang="en-US" sz="2000" b="0" i="0" u="none" strike="noStrike" baseline="0" dirty="0">
              <a:solidFill>
                <a:srgbClr val="005E9E"/>
              </a:solidFill>
              <a:latin typeface="Calibri" panose="020F0502020204030204" pitchFamily="34" charset="0"/>
            </a:endParaRPr>
          </a:p>
          <a:p>
            <a:r>
              <a:rPr lang="en-US" sz="2000" b="0" i="0" u="none" strike="noStrike" baseline="0" dirty="0">
                <a:latin typeface="Calibri" panose="020F0502020204030204" pitchFamily="34" charset="0"/>
              </a:rPr>
              <a:t>❑</a:t>
            </a:r>
            <a:r>
              <a:rPr lang="en-US" sz="2000" b="0" i="0" u="none" strike="noStrike" baseline="0" dirty="0">
                <a:solidFill>
                  <a:srgbClr val="000000"/>
                </a:solidFill>
                <a:latin typeface="Calibri" panose="020F0502020204030204" pitchFamily="34" charset="0"/>
              </a:rPr>
              <a:t>Wetlands and flood plains (Abide by codes and regulations)</a:t>
            </a:r>
          </a:p>
          <a:p>
            <a:r>
              <a:rPr lang="en-US" sz="2000" b="0" i="0" u="none" strike="noStrike" baseline="0" dirty="0">
                <a:latin typeface="Calibri" panose="020F0502020204030204" pitchFamily="34" charset="0"/>
              </a:rPr>
              <a:t>❑</a:t>
            </a:r>
            <a:r>
              <a:rPr lang="en-US" sz="2000" b="0" i="0" u="none" strike="noStrike" baseline="0" dirty="0">
                <a:solidFill>
                  <a:srgbClr val="000000"/>
                </a:solidFill>
                <a:latin typeface="Calibri" panose="020F0502020204030204" pitchFamily="34" charset="0"/>
              </a:rPr>
              <a:t>Setbacks and local regulations (Size of solar that can be built on your site if allowed)</a:t>
            </a:r>
          </a:p>
          <a:p>
            <a:r>
              <a:rPr lang="en-US" sz="2000" b="0" i="0" u="none" strike="noStrike" baseline="0" dirty="0">
                <a:latin typeface="Calibri" panose="020F0502020204030204" pitchFamily="34" charset="0"/>
              </a:rPr>
              <a:t>❑</a:t>
            </a:r>
            <a:r>
              <a:rPr lang="en-US" sz="2000" b="0" i="0" u="none" strike="noStrike" baseline="0" dirty="0">
                <a:solidFill>
                  <a:srgbClr val="000000"/>
                </a:solidFill>
                <a:latin typeface="Calibri" panose="020F0502020204030204" pitchFamily="34" charset="0"/>
              </a:rPr>
              <a:t>Shading and output analysis (Open space suitable for solar, define annual solar resource)</a:t>
            </a:r>
          </a:p>
          <a:p>
            <a:r>
              <a:rPr lang="en-US" sz="2000" b="0" i="0" u="none" strike="noStrike" baseline="0" dirty="0">
                <a:latin typeface="Calibri" panose="020F0502020204030204" pitchFamily="34" charset="0"/>
              </a:rPr>
              <a:t>❑</a:t>
            </a:r>
            <a:r>
              <a:rPr lang="en-US" sz="2000" b="0" i="0" u="none" strike="noStrike" baseline="0" dirty="0">
                <a:solidFill>
                  <a:srgbClr val="000000"/>
                </a:solidFill>
                <a:latin typeface="Calibri" panose="020F0502020204030204" pitchFamily="34" charset="0"/>
              </a:rPr>
              <a:t>Adequate acreage (acreage depends on size of plant)</a:t>
            </a:r>
          </a:p>
          <a:p>
            <a:r>
              <a:rPr lang="en-US" sz="2000" b="0" i="0" u="none" strike="noStrike" baseline="0" dirty="0">
                <a:latin typeface="Calibri" panose="020F0502020204030204" pitchFamily="34" charset="0"/>
              </a:rPr>
              <a:t>❑</a:t>
            </a:r>
            <a:r>
              <a:rPr lang="en-US" sz="2000" b="0" i="0" u="none" strike="noStrike" baseline="0" dirty="0">
                <a:solidFill>
                  <a:srgbClr val="000000"/>
                </a:solidFill>
                <a:latin typeface="Calibri" panose="020F0502020204030204" pitchFamily="34" charset="0"/>
              </a:rPr>
              <a:t>Utility rates (higher utility rates offer more savings with solar)</a:t>
            </a:r>
          </a:p>
          <a:p>
            <a:r>
              <a:rPr lang="en-US" sz="2000" b="0" i="0" u="none" strike="noStrike" baseline="0" dirty="0">
                <a:latin typeface="Calibri" panose="020F0502020204030204" pitchFamily="34" charset="0"/>
              </a:rPr>
              <a:t>❑</a:t>
            </a:r>
            <a:r>
              <a:rPr lang="en-US" sz="2000" b="0" i="0" u="none" strike="noStrike" baseline="0" dirty="0">
                <a:solidFill>
                  <a:srgbClr val="000000"/>
                </a:solidFill>
                <a:latin typeface="Calibri" panose="020F0502020204030204" pitchFamily="34" charset="0"/>
              </a:rPr>
              <a:t>Usage (solar will offset &gt;90% of plant usage.  Too small or too big usage is not ideal)</a:t>
            </a:r>
          </a:p>
          <a:p>
            <a:r>
              <a:rPr lang="en-US" sz="2000" b="0" i="0" u="none" strike="noStrike" baseline="0" dirty="0">
                <a:latin typeface="Calibri" panose="020F0502020204030204" pitchFamily="34" charset="0"/>
              </a:rPr>
              <a:t>❑</a:t>
            </a:r>
            <a:r>
              <a:rPr lang="en-US" sz="2000" b="0" i="0" u="none" strike="noStrike" baseline="0" dirty="0">
                <a:solidFill>
                  <a:srgbClr val="000000"/>
                </a:solidFill>
                <a:latin typeface="Calibri" panose="020F0502020204030204" pitchFamily="34" charset="0"/>
              </a:rPr>
              <a:t>Savings analysis (yearly and life of agreement expected savings against historical utility rates)</a:t>
            </a:r>
          </a:p>
          <a:p>
            <a:endParaRPr lang="en-US" sz="14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322787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37A405-2F34-C924-DBA8-F0A9DF0FBD72}"/>
              </a:ext>
            </a:extLst>
          </p:cNvPr>
          <p:cNvSpPr txBox="1"/>
          <p:nvPr/>
        </p:nvSpPr>
        <p:spPr>
          <a:xfrm>
            <a:off x="757238" y="800785"/>
            <a:ext cx="10677524" cy="5632311"/>
          </a:xfrm>
          <a:prstGeom prst="rect">
            <a:avLst/>
          </a:prstGeom>
          <a:noFill/>
        </p:spPr>
        <p:txBody>
          <a:bodyPr wrap="square">
            <a:spAutoFit/>
          </a:bodyPr>
          <a:lstStyle/>
          <a:p>
            <a:pPr algn="ctr"/>
            <a:r>
              <a:rPr lang="en-US" sz="6000" b="1" dirty="0">
                <a:solidFill>
                  <a:srgbClr val="FF0000"/>
                </a:solidFill>
              </a:rPr>
              <a:t>ILLINOIS UTILITIES LAUNCH UNPRECEDENTED CAMPAIGN TO RAISE RATES BY A COMBINED TOTAL OF $2.8 BILLION!</a:t>
            </a:r>
          </a:p>
          <a:p>
            <a:pPr algn="ctr"/>
            <a:r>
              <a:rPr lang="en-US" sz="6000" b="1" dirty="0">
                <a:solidFill>
                  <a:srgbClr val="FF0000"/>
                </a:solidFill>
              </a:rPr>
              <a:t>JANUARY 2023 – C.U.B.</a:t>
            </a:r>
          </a:p>
        </p:txBody>
      </p:sp>
    </p:spTree>
    <p:extLst>
      <p:ext uri="{BB962C8B-B14F-4D97-AF65-F5344CB8AC3E}">
        <p14:creationId xmlns:p14="http://schemas.microsoft.com/office/powerpoint/2010/main" val="1958104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14F7E29-A99A-E822-200E-57E4DA55B763}"/>
              </a:ext>
            </a:extLst>
          </p:cNvPr>
          <p:cNvSpPr txBox="1"/>
          <p:nvPr/>
        </p:nvSpPr>
        <p:spPr>
          <a:xfrm>
            <a:off x="942975" y="1518613"/>
            <a:ext cx="10306050" cy="3447098"/>
          </a:xfrm>
          <a:prstGeom prst="rect">
            <a:avLst/>
          </a:prstGeom>
          <a:noFill/>
        </p:spPr>
        <p:txBody>
          <a:bodyPr wrap="square">
            <a:spAutoFit/>
          </a:bodyPr>
          <a:lstStyle/>
          <a:p>
            <a:endParaRPr lang="en-US" sz="1400" b="0" i="0" u="none" strike="noStrike" baseline="0" dirty="0">
              <a:latin typeface="Calibri" panose="020F0502020204030204" pitchFamily="34" charset="0"/>
            </a:endParaRPr>
          </a:p>
          <a:p>
            <a:pPr algn="ctr"/>
            <a:r>
              <a:rPr lang="en-US" sz="4400" b="1" dirty="0" err="1">
                <a:latin typeface="Algerian" panose="04020705040A02060702" pitchFamily="82" charset="0"/>
              </a:rPr>
              <a:t>l</a:t>
            </a:r>
            <a:r>
              <a:rPr lang="en-US" sz="4400" b="1" i="0" u="none" strike="noStrike" baseline="0" dirty="0" err="1">
                <a:latin typeface="Algerian" panose="04020705040A02060702" pitchFamily="82" charset="0"/>
              </a:rPr>
              <a:t>.</a:t>
            </a:r>
            <a:r>
              <a:rPr lang="en-US" sz="4400" b="1" dirty="0" err="1">
                <a:latin typeface="Algerian" panose="04020705040A02060702" pitchFamily="82" charset="0"/>
              </a:rPr>
              <a:t>o</a:t>
            </a:r>
            <a:r>
              <a:rPr lang="en-US" sz="4400" b="1" i="0" u="none" strike="noStrike" baseline="0" dirty="0" err="1">
                <a:latin typeface="Algerian" panose="04020705040A02060702" pitchFamily="82" charset="0"/>
              </a:rPr>
              <a:t>.i</a:t>
            </a:r>
            <a:r>
              <a:rPr lang="en-US" sz="4400" b="1" i="0" u="none" strike="noStrike" baseline="0" dirty="0">
                <a:latin typeface="Algerian" panose="04020705040A02060702" pitchFamily="82" charset="0"/>
              </a:rPr>
              <a:t>.</a:t>
            </a:r>
          </a:p>
          <a:p>
            <a:r>
              <a:rPr lang="en-US" sz="3200" b="0" i="0" u="none" strike="noStrike" baseline="0" dirty="0">
                <a:latin typeface="Calibri" panose="020F0502020204030204" pitchFamily="34" charset="0"/>
              </a:rPr>
              <a:t>The solar company will require the Host to sign a L.O.I. (Letter Of Intent).  This states that the Host intends to negotiate with the Solar company concerning installation but cannot have any negotiations with another solar provider for the next six months.</a:t>
            </a:r>
          </a:p>
        </p:txBody>
      </p:sp>
    </p:spTree>
    <p:extLst>
      <p:ext uri="{BB962C8B-B14F-4D97-AF65-F5344CB8AC3E}">
        <p14:creationId xmlns:p14="http://schemas.microsoft.com/office/powerpoint/2010/main" val="3072693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3EEEA4A-5186-7C1F-F40F-F8AA1CF8C337}"/>
              </a:ext>
            </a:extLst>
          </p:cNvPr>
          <p:cNvSpPr txBox="1"/>
          <p:nvPr/>
        </p:nvSpPr>
        <p:spPr>
          <a:xfrm>
            <a:off x="1009650" y="177493"/>
            <a:ext cx="10306050" cy="6586418"/>
          </a:xfrm>
          <a:prstGeom prst="rect">
            <a:avLst/>
          </a:prstGeom>
          <a:noFill/>
        </p:spPr>
        <p:txBody>
          <a:bodyPr wrap="square">
            <a:spAutoFit/>
          </a:bodyPr>
          <a:lstStyle/>
          <a:p>
            <a:endParaRPr lang="en-US" sz="1400" b="0" i="0" u="none" strike="noStrike" baseline="0" dirty="0">
              <a:latin typeface="Calibri" panose="020F0502020204030204" pitchFamily="34" charset="0"/>
            </a:endParaRPr>
          </a:p>
          <a:p>
            <a:pPr algn="ctr"/>
            <a:r>
              <a:rPr lang="en-US" sz="4400" b="1" i="0" u="none" strike="noStrike" baseline="0" dirty="0">
                <a:latin typeface="Algerian" panose="04020705040A02060702" pitchFamily="82" charset="0"/>
              </a:rPr>
              <a:t>P.P.A.</a:t>
            </a:r>
          </a:p>
          <a:p>
            <a:r>
              <a:rPr lang="en-US" sz="2800" b="0" i="0" u="none" strike="noStrike" baseline="0" dirty="0">
                <a:latin typeface="Calibri" panose="020F0502020204030204" pitchFamily="34" charset="0"/>
              </a:rPr>
              <a:t>Solar built by and paid for by the s</a:t>
            </a:r>
            <a:r>
              <a:rPr lang="en-US" sz="2800" dirty="0">
                <a:latin typeface="Calibri" panose="020F0502020204030204" pitchFamily="34" charset="0"/>
              </a:rPr>
              <a:t>olar company</a:t>
            </a:r>
            <a:r>
              <a:rPr lang="en-US" sz="2800" b="0" i="0" u="none" strike="noStrike" baseline="0" dirty="0">
                <a:latin typeface="Calibri" panose="020F0502020204030204" pitchFamily="34" charset="0"/>
              </a:rPr>
              <a:t> for the site through a P.P.A.  (</a:t>
            </a:r>
            <a:r>
              <a:rPr lang="en-US" sz="2800" dirty="0">
                <a:latin typeface="Calibri" panose="020F0502020204030204" pitchFamily="34" charset="0"/>
              </a:rPr>
              <a:t>Power Purchase Agreement) </a:t>
            </a:r>
            <a:r>
              <a:rPr lang="en-US" sz="2800" b="0" i="1" u="none" strike="noStrike" baseline="0" dirty="0">
                <a:solidFill>
                  <a:srgbClr val="000000"/>
                </a:solidFill>
                <a:latin typeface="Calibri" panose="020F0502020204030204" pitchFamily="34" charset="0"/>
              </a:rPr>
              <a:t>with buy-out options after 10, 15, 20, 25 or 30 years </a:t>
            </a:r>
            <a:r>
              <a:rPr lang="en-US" sz="2800" b="0" i="0" u="none" strike="noStrike" baseline="0" dirty="0">
                <a:latin typeface="Calibri" panose="020F0502020204030204" pitchFamily="34" charset="0"/>
              </a:rPr>
              <a:t>thereafter.</a:t>
            </a:r>
            <a:endParaRPr lang="en-US" sz="4000" b="0" i="0" u="none" strike="noStrike" baseline="0" dirty="0">
              <a:latin typeface="Calibri" panose="020F0502020204030204" pitchFamily="34" charset="0"/>
            </a:endParaRPr>
          </a:p>
          <a:p>
            <a:r>
              <a:rPr lang="en-US" sz="2800" b="0" i="1" u="none" strike="noStrike" baseline="0" dirty="0">
                <a:solidFill>
                  <a:srgbClr val="000000"/>
                </a:solidFill>
                <a:latin typeface="Calibri" panose="020F0502020204030204" pitchFamily="34" charset="0"/>
              </a:rPr>
              <a:t>There is no upfront investment, just commitment to make monthly payments for electricity generated by the solar facility at rates that are lower than the utility rates over a 30 year period at a fixed price. Allows the Host to purchase power at a reduced cost</a:t>
            </a:r>
            <a:endParaRPr lang="en-US" sz="2800" b="0" i="0" u="none" strike="noStrike" baseline="0" dirty="0">
              <a:solidFill>
                <a:srgbClr val="000000"/>
              </a:solidFill>
              <a:latin typeface="Calibri" panose="020F0502020204030204" pitchFamily="34" charset="0"/>
            </a:endParaRPr>
          </a:p>
          <a:p>
            <a:r>
              <a:rPr lang="en-US" sz="2800" b="0" i="1" u="none" strike="noStrike" baseline="0" dirty="0">
                <a:solidFill>
                  <a:srgbClr val="000000"/>
                </a:solidFill>
                <a:latin typeface="Calibri" panose="020F0502020204030204" pitchFamily="34" charset="0"/>
              </a:rPr>
              <a:t>Does not involve any up-front cost from host</a:t>
            </a:r>
            <a:endParaRPr lang="en-US" sz="2800" b="0" i="0" u="none" strike="noStrike" baseline="0" dirty="0">
              <a:solidFill>
                <a:srgbClr val="000000"/>
              </a:solidFill>
              <a:latin typeface="Calibri" panose="020F0502020204030204" pitchFamily="34" charset="0"/>
            </a:endParaRPr>
          </a:p>
          <a:p>
            <a:r>
              <a:rPr lang="en-US" sz="2800" i="1" dirty="0">
                <a:solidFill>
                  <a:srgbClr val="000000"/>
                </a:solidFill>
                <a:latin typeface="Calibri" panose="020F0502020204030204" pitchFamily="34" charset="0"/>
              </a:rPr>
              <a:t>Solar company</a:t>
            </a:r>
            <a:r>
              <a:rPr lang="en-US" sz="2800" b="0" i="1" u="none" strike="noStrike" baseline="0" dirty="0">
                <a:solidFill>
                  <a:srgbClr val="000000"/>
                </a:solidFill>
                <a:latin typeface="Calibri" panose="020F0502020204030204" pitchFamily="34" charset="0"/>
              </a:rPr>
              <a:t> build and manage the system over its lifetime –no Host operational responsibilities</a:t>
            </a:r>
            <a:endParaRPr lang="en-US" sz="2800" b="0" i="0" u="none" strike="noStrike" baseline="0" dirty="0">
              <a:solidFill>
                <a:srgbClr val="000000"/>
              </a:solidFill>
              <a:latin typeface="Calibri" panose="020F0502020204030204" pitchFamily="34" charset="0"/>
            </a:endParaRPr>
          </a:p>
          <a:p>
            <a:r>
              <a:rPr lang="en-US" sz="2800" b="0" i="1" u="none" strike="noStrike" baseline="0" dirty="0">
                <a:solidFill>
                  <a:srgbClr val="000000"/>
                </a:solidFill>
                <a:latin typeface="Calibri" panose="020F0502020204030204" pitchFamily="34" charset="0"/>
              </a:rPr>
              <a:t>Host only pays for power produced</a:t>
            </a:r>
            <a:endParaRPr lang="en-US" sz="2800" b="0" i="0" u="none" strike="noStrike" baseline="0" dirty="0">
              <a:latin typeface="Calibri" panose="020F0502020204030204" pitchFamily="34" charset="0"/>
            </a:endParaRPr>
          </a:p>
          <a:p>
            <a:r>
              <a:rPr lang="en-US" sz="2800" b="1" i="1" u="none" strike="noStrike" baseline="0" dirty="0">
                <a:solidFill>
                  <a:srgbClr val="000000"/>
                </a:solidFill>
                <a:latin typeface="Calibri" panose="020F0502020204030204" pitchFamily="34" charset="0"/>
              </a:rPr>
              <a:t>The savings on the energy created are negotiated with the solar company and are included in the PPA!!</a:t>
            </a:r>
          </a:p>
        </p:txBody>
      </p:sp>
    </p:spTree>
    <p:extLst>
      <p:ext uri="{BB962C8B-B14F-4D97-AF65-F5344CB8AC3E}">
        <p14:creationId xmlns:p14="http://schemas.microsoft.com/office/powerpoint/2010/main" val="27232234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47155C6E-91BF-431D-9052-685726DFE7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65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929B92EA-70A3-4CD0-A35F-D144D7F0F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creenshot&#10;&#10;Description automatically generated">
            <a:extLst>
              <a:ext uri="{FF2B5EF4-FFF2-40B4-BE49-F238E27FC236}">
                <a16:creationId xmlns:a16="http://schemas.microsoft.com/office/drawing/2014/main" xmlns="" id="{62D99680-8B0C-7785-1749-C24B18D89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16365"/>
            <a:ext cx="10905066" cy="5425269"/>
          </a:xfrm>
          <a:prstGeom prst="rect">
            <a:avLst/>
          </a:prstGeom>
        </p:spPr>
      </p:pic>
    </p:spTree>
    <p:extLst>
      <p:ext uri="{BB962C8B-B14F-4D97-AF65-F5344CB8AC3E}">
        <p14:creationId xmlns:p14="http://schemas.microsoft.com/office/powerpoint/2010/main" val="857185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7E607C4-A0A1-44FA-981D-EA3B813963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xmlns="" id="{24173370-205B-0A37-06A4-AD15A3AFB61C}"/>
              </a:ext>
            </a:extLst>
          </p:cNvPr>
          <p:cNvPicPr>
            <a:picLocks noChangeAspect="1"/>
          </p:cNvPicPr>
          <p:nvPr/>
        </p:nvPicPr>
        <p:blipFill rotWithShape="1">
          <a:blip r:embed="rId2">
            <a:extLst>
              <a:ext uri="{28A0092B-C50C-407E-A947-70E740481C1C}">
                <a14:useLocalDpi xmlns:a14="http://schemas.microsoft.com/office/drawing/2010/main" val="0"/>
              </a:ext>
            </a:extLst>
          </a:blip>
          <a:srcRect t="21846"/>
          <a:stretch/>
        </p:blipFill>
        <p:spPr>
          <a:xfrm>
            <a:off x="2459224" y="302930"/>
            <a:ext cx="7273551" cy="6252139"/>
          </a:xfrm>
          <a:prstGeom prst="rect">
            <a:avLst/>
          </a:prstGeom>
        </p:spPr>
      </p:pic>
      <p:pic>
        <p:nvPicPr>
          <p:cNvPr id="10" name="Picture 9">
            <a:extLst>
              <a:ext uri="{FF2B5EF4-FFF2-40B4-BE49-F238E27FC236}">
                <a16:creationId xmlns:a16="http://schemas.microsoft.com/office/drawing/2014/main" xmlns="" id="{08D97526-B9D9-4257-B6A9-9D7988974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5210983"/>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7EF904C-C6EE-ECEF-7F98-732DC4521049}"/>
              </a:ext>
            </a:extLst>
          </p:cNvPr>
          <p:cNvSpPr txBox="1"/>
          <p:nvPr/>
        </p:nvSpPr>
        <p:spPr>
          <a:xfrm>
            <a:off x="1401445" y="983963"/>
            <a:ext cx="9639299" cy="5139869"/>
          </a:xfrm>
          <a:prstGeom prst="rect">
            <a:avLst/>
          </a:prstGeom>
          <a:noFill/>
        </p:spPr>
        <p:txBody>
          <a:bodyPr wrap="square">
            <a:spAutoFit/>
          </a:bodyPr>
          <a:lstStyle/>
          <a:p>
            <a:pPr algn="ctr"/>
            <a:r>
              <a:rPr lang="en-US" sz="4000" b="1" dirty="0">
                <a:latin typeface="Algerian" panose="04020705040A02060702" pitchFamily="82" charset="0"/>
              </a:rPr>
              <a:t>The Lifetime of Solar Panels</a:t>
            </a:r>
          </a:p>
          <a:p>
            <a:r>
              <a:rPr lang="en-US" sz="2400" dirty="0"/>
              <a:t>How long do solar panels last? A question that most people have in mind when considering solar panels. According to studies, the </a:t>
            </a:r>
            <a:r>
              <a:rPr lang="en-US" sz="2400" dirty="0">
                <a:hlinkClick r:id="rId2" tooltip="The Lifespan of Solar Panels">
                  <a:extLst>
                    <a:ext uri="{A12FA001-AC4F-418D-AE19-62706E023703}">
                      <ahyp:hlinkClr xmlns:ahyp="http://schemas.microsoft.com/office/drawing/2018/hyperlinkcolor" xmlns="" val="tx"/>
                    </a:ext>
                  </a:extLst>
                </a:hlinkClick>
              </a:rPr>
              <a:t>life expectancy of solar panels</a:t>
            </a:r>
            <a:r>
              <a:rPr lang="en-US" sz="2400" dirty="0"/>
              <a:t> is about </a:t>
            </a:r>
            <a:r>
              <a:rPr lang="en-US" sz="2400" b="1" dirty="0"/>
              <a:t>30 years</a:t>
            </a:r>
            <a:r>
              <a:rPr lang="en-US" sz="2400" dirty="0"/>
              <a:t> before decommissioning.</a:t>
            </a:r>
          </a:p>
          <a:p>
            <a:r>
              <a:rPr lang="en-US" sz="2400" dirty="0"/>
              <a:t>During the life of photovoltaic panels, a </a:t>
            </a:r>
            <a:r>
              <a:rPr lang="en-US" sz="2400" b="1" dirty="0"/>
              <a:t>20 per cent decrease</a:t>
            </a:r>
            <a:r>
              <a:rPr lang="en-US" sz="2400" dirty="0"/>
              <a:t> in power capacity might occur. Between the first 10 to 12 years, the maximum decrease in efficiency is 10 per cent, and 20 per cent when reaching 25 years. These figures are guaranteed by the majority of manufacturers.</a:t>
            </a:r>
          </a:p>
          <a:p>
            <a:r>
              <a:rPr lang="en-US" sz="2400" dirty="0"/>
              <a:t>Recent experience shows that in reality, the efficiency drops by merely </a:t>
            </a:r>
            <a:r>
              <a:rPr lang="en-US" sz="2400" b="1" dirty="0"/>
              <a:t>10 per cent after 25 years</a:t>
            </a:r>
            <a:r>
              <a:rPr lang="en-US" sz="2400" dirty="0"/>
              <a:t>. The lifespan of solar panels may thus be much longer than officially stated. The lifespan of high quality PV panels may even reach 30 to 40 years, and be still functional afterwards, though with decreasing efficacy.</a:t>
            </a:r>
          </a:p>
        </p:txBody>
      </p:sp>
    </p:spTree>
    <p:extLst>
      <p:ext uri="{BB962C8B-B14F-4D97-AF65-F5344CB8AC3E}">
        <p14:creationId xmlns:p14="http://schemas.microsoft.com/office/powerpoint/2010/main" val="4140691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3A72725-0396-9543-7681-F0E360219ED8}"/>
              </a:ext>
            </a:extLst>
          </p:cNvPr>
          <p:cNvSpPr txBox="1"/>
          <p:nvPr/>
        </p:nvSpPr>
        <p:spPr>
          <a:xfrm>
            <a:off x="1152525" y="1813173"/>
            <a:ext cx="10177462" cy="3724096"/>
          </a:xfrm>
          <a:prstGeom prst="rect">
            <a:avLst/>
          </a:prstGeom>
          <a:noFill/>
        </p:spPr>
        <p:txBody>
          <a:bodyPr wrap="square">
            <a:spAutoFit/>
          </a:bodyPr>
          <a:lstStyle/>
          <a:p>
            <a:pPr algn="ctr"/>
            <a:r>
              <a:rPr lang="en-US" sz="4400" b="1" i="1" u="none" strike="noStrike" baseline="0">
                <a:solidFill>
                  <a:srgbClr val="000000"/>
                </a:solidFill>
                <a:latin typeface="Algerian" panose="04020705040A02060702" pitchFamily="82" charset="0"/>
              </a:rPr>
              <a:t>END OF TERM</a:t>
            </a:r>
          </a:p>
          <a:p>
            <a:r>
              <a:rPr lang="en-US" sz="3200" b="0" i="1" u="none" strike="noStrike" baseline="0">
                <a:solidFill>
                  <a:srgbClr val="000000"/>
                </a:solidFill>
                <a:latin typeface="Calibri" panose="020F0502020204030204" pitchFamily="34" charset="0"/>
              </a:rPr>
              <a:t>After the PPA term you will have the option to </a:t>
            </a:r>
          </a:p>
          <a:p>
            <a:pPr marL="457200" indent="-457200">
              <a:buFont typeface="Arial" panose="020B0604020202020204" pitchFamily="34" charset="0"/>
              <a:buChar char="•"/>
            </a:pPr>
            <a:r>
              <a:rPr lang="en-US" sz="3200" i="1">
                <a:solidFill>
                  <a:srgbClr val="000000"/>
                </a:solidFill>
                <a:latin typeface="Calibri" panose="020F0502020204030204" pitchFamily="34" charset="0"/>
              </a:rPr>
              <a:t>R</a:t>
            </a:r>
            <a:r>
              <a:rPr lang="en-US" sz="3200" b="0" i="1" u="none" strike="noStrike" baseline="0">
                <a:solidFill>
                  <a:srgbClr val="000000"/>
                </a:solidFill>
                <a:latin typeface="Calibri" panose="020F0502020204030204" pitchFamily="34" charset="0"/>
              </a:rPr>
              <a:t>equire removal at their cost, </a:t>
            </a:r>
          </a:p>
          <a:p>
            <a:pPr marL="457200" indent="-457200">
              <a:buFont typeface="Arial" panose="020B0604020202020204" pitchFamily="34" charset="0"/>
              <a:buChar char="•"/>
            </a:pPr>
            <a:r>
              <a:rPr lang="en-US" sz="3200" i="1">
                <a:solidFill>
                  <a:srgbClr val="000000"/>
                </a:solidFill>
                <a:latin typeface="Calibri" panose="020F0502020204030204" pitchFamily="34" charset="0"/>
              </a:rPr>
              <a:t>T</a:t>
            </a:r>
            <a:r>
              <a:rPr lang="en-US" sz="3200" b="0" i="1" u="none" strike="noStrike" baseline="0">
                <a:solidFill>
                  <a:srgbClr val="000000"/>
                </a:solidFill>
                <a:latin typeface="Calibri" panose="020F0502020204030204" pitchFamily="34" charset="0"/>
              </a:rPr>
              <a:t>o renew a negotiated agreement, </a:t>
            </a:r>
          </a:p>
          <a:p>
            <a:pPr marL="457200" indent="-457200">
              <a:buFont typeface="Arial" panose="020B0604020202020204" pitchFamily="34" charset="0"/>
              <a:buChar char="•"/>
            </a:pPr>
            <a:r>
              <a:rPr lang="en-US" sz="3200" i="1">
                <a:solidFill>
                  <a:srgbClr val="000000"/>
                </a:solidFill>
                <a:latin typeface="Calibri" panose="020F0502020204030204" pitchFamily="34" charset="0"/>
              </a:rPr>
              <a:t>O</a:t>
            </a:r>
            <a:r>
              <a:rPr lang="en-US" sz="3200" b="0" i="1" u="none" strike="noStrike" baseline="0">
                <a:solidFill>
                  <a:srgbClr val="000000"/>
                </a:solidFill>
                <a:latin typeface="Calibri" panose="020F0502020204030204" pitchFamily="34" charset="0"/>
              </a:rPr>
              <a:t>r to buyout.  If the system is bought out, all energy created by the solar installation is free after buyout.</a:t>
            </a:r>
          </a:p>
          <a:p>
            <a:endParaRPr lang="en-US" sz="3200" dirty="0"/>
          </a:p>
        </p:txBody>
      </p:sp>
    </p:spTree>
    <p:extLst>
      <p:ext uri="{BB962C8B-B14F-4D97-AF65-F5344CB8AC3E}">
        <p14:creationId xmlns:p14="http://schemas.microsoft.com/office/powerpoint/2010/main" val="1299841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7728C-FE56-ED82-ECF2-C74983884C2F}"/>
              </a:ext>
            </a:extLst>
          </p:cNvPr>
          <p:cNvSpPr>
            <a:spLocks noGrp="1"/>
          </p:cNvSpPr>
          <p:nvPr>
            <p:ph type="title"/>
          </p:nvPr>
        </p:nvSpPr>
        <p:spPr>
          <a:xfrm>
            <a:off x="913775" y="618517"/>
            <a:ext cx="10364451" cy="1607381"/>
          </a:xfrm>
        </p:spPr>
        <p:txBody>
          <a:bodyPr>
            <a:normAutofit/>
          </a:bodyPr>
          <a:lstStyle/>
          <a:p>
            <a:r>
              <a:rPr lang="en-US" sz="7200" b="1" dirty="0"/>
              <a:t>Water you thinking?</a:t>
            </a:r>
          </a:p>
        </p:txBody>
      </p:sp>
      <p:pic>
        <p:nvPicPr>
          <p:cNvPr id="4" name="Picture 3">
            <a:extLst>
              <a:ext uri="{FF2B5EF4-FFF2-40B4-BE49-F238E27FC236}">
                <a16:creationId xmlns:a16="http://schemas.microsoft.com/office/drawing/2014/main" xmlns="" id="{064F3CE0-BB53-0D62-036F-06C17C8FB42F}"/>
              </a:ext>
            </a:extLst>
          </p:cNvPr>
          <p:cNvPicPr>
            <a:picLocks noChangeAspect="1"/>
          </p:cNvPicPr>
          <p:nvPr/>
        </p:nvPicPr>
        <p:blipFill>
          <a:blip r:embed="rId2"/>
          <a:stretch>
            <a:fillRect/>
          </a:stretch>
        </p:blipFill>
        <p:spPr>
          <a:xfrm>
            <a:off x="456627" y="2225898"/>
            <a:ext cx="3970805" cy="4266342"/>
          </a:xfrm>
          <a:prstGeom prst="rect">
            <a:avLst/>
          </a:prstGeom>
        </p:spPr>
      </p:pic>
      <p:pic>
        <p:nvPicPr>
          <p:cNvPr id="6" name="Picture 5" descr="Icon&#10;&#10;Description automatically generated">
            <a:extLst>
              <a:ext uri="{FF2B5EF4-FFF2-40B4-BE49-F238E27FC236}">
                <a16:creationId xmlns:a16="http://schemas.microsoft.com/office/drawing/2014/main" xmlns="" id="{300B4360-7C17-3D13-383C-6FC0D2394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520" y="4626963"/>
            <a:ext cx="2231037" cy="2231037"/>
          </a:xfrm>
          <a:prstGeom prst="rect">
            <a:avLst/>
          </a:prstGeom>
        </p:spPr>
      </p:pic>
      <p:pic>
        <p:nvPicPr>
          <p:cNvPr id="8" name="Picture 7">
            <a:extLst>
              <a:ext uri="{FF2B5EF4-FFF2-40B4-BE49-F238E27FC236}">
                <a16:creationId xmlns:a16="http://schemas.microsoft.com/office/drawing/2014/main" xmlns="" id="{554C55D9-ADA4-7413-6835-1202A887D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8233" y="1843432"/>
            <a:ext cx="2786291" cy="2898115"/>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xmlns="" id="{178EFCE2-EBE1-ECAD-1021-454E64EB51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740" y="1926806"/>
            <a:ext cx="2620599" cy="2957752"/>
          </a:xfrm>
          <a:prstGeom prst="rect">
            <a:avLst/>
          </a:prstGeom>
        </p:spPr>
      </p:pic>
    </p:spTree>
    <p:extLst>
      <p:ext uri="{BB962C8B-B14F-4D97-AF65-F5344CB8AC3E}">
        <p14:creationId xmlns:p14="http://schemas.microsoft.com/office/powerpoint/2010/main" val="3158360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3E246C7-AE23-4B78-B596-A021E638F0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754"/>
            <a:ext cx="12192000" cy="6858000"/>
          </a:xfrm>
          <a:prstGeom prst="rect">
            <a:avLst/>
          </a:prstGeom>
          <a:gradFill>
            <a:gsLst>
              <a:gs pos="10000">
                <a:schemeClr val="bg1">
                  <a:alpha val="75000"/>
                </a:schemeClr>
              </a:gs>
              <a:gs pos="85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4388652C-EA91-4836-8F81-08E05C74EBC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41112714-9A33-4761-B474-0FFB0A4380C0}"/>
              </a:ext>
            </a:extLst>
          </p:cNvPr>
          <p:cNvSpPr>
            <a:spLocks noGrp="1"/>
          </p:cNvSpPr>
          <p:nvPr>
            <p:ph type="title"/>
          </p:nvPr>
        </p:nvSpPr>
        <p:spPr>
          <a:xfrm>
            <a:off x="913775" y="618517"/>
            <a:ext cx="10364451" cy="1596177"/>
          </a:xfrm>
        </p:spPr>
        <p:txBody>
          <a:bodyPr vert="horz" lIns="91440" tIns="45720" rIns="91440" bIns="45720" rtlCol="0" anchor="ctr">
            <a:normAutofit/>
          </a:bodyPr>
          <a:lstStyle/>
          <a:p>
            <a:r>
              <a:rPr lang="en-US" b="1" dirty="0"/>
              <a:t>Illinois Rural Water Association</a:t>
            </a:r>
          </a:p>
        </p:txBody>
      </p:sp>
      <p:graphicFrame>
        <p:nvGraphicFramePr>
          <p:cNvPr id="8" name="Content Placeholder 2">
            <a:extLst>
              <a:ext uri="{FF2B5EF4-FFF2-40B4-BE49-F238E27FC236}">
                <a16:creationId xmlns:a16="http://schemas.microsoft.com/office/drawing/2014/main" xmlns="" id="{3296DD64-D31A-E523-B68C-18841E99EE42}"/>
              </a:ext>
            </a:extLst>
          </p:cNvPr>
          <p:cNvGraphicFramePr>
            <a:graphicFrameLocks noGrp="1"/>
          </p:cNvGraphicFramePr>
          <p:nvPr>
            <p:ph sz="quarter" idx="13"/>
            <p:extLst>
              <p:ext uri="{D42A27DB-BD31-4B8C-83A1-F6EECF244321}">
                <p14:modId xmlns:p14="http://schemas.microsoft.com/office/powerpoint/2010/main" val="1253276560"/>
              </p:ext>
            </p:extLst>
          </p:nvPr>
        </p:nvGraphicFramePr>
        <p:xfrm>
          <a:off x="913774" y="2367092"/>
          <a:ext cx="10363826" cy="342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2603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8B9E6A1-4258-CBE7-0445-BC53EB390EF7}"/>
              </a:ext>
            </a:extLst>
          </p:cNvPr>
          <p:cNvPicPr>
            <a:picLocks noChangeAspect="1"/>
          </p:cNvPicPr>
          <p:nvPr/>
        </p:nvPicPr>
        <p:blipFill>
          <a:blip r:embed="rId2"/>
          <a:stretch>
            <a:fillRect/>
          </a:stretch>
        </p:blipFill>
        <p:spPr>
          <a:xfrm>
            <a:off x="790575" y="414195"/>
            <a:ext cx="10306049" cy="5960519"/>
          </a:xfrm>
          <a:prstGeom prst="rect">
            <a:avLst/>
          </a:prstGeom>
        </p:spPr>
      </p:pic>
    </p:spTree>
    <p:extLst>
      <p:ext uri="{BB962C8B-B14F-4D97-AF65-F5344CB8AC3E}">
        <p14:creationId xmlns:p14="http://schemas.microsoft.com/office/powerpoint/2010/main" val="1746295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F8F94A-3A4D-8805-6217-349505E12335}"/>
              </a:ext>
            </a:extLst>
          </p:cNvPr>
          <p:cNvSpPr txBox="1"/>
          <p:nvPr/>
        </p:nvSpPr>
        <p:spPr>
          <a:xfrm>
            <a:off x="942975" y="504736"/>
            <a:ext cx="10248900" cy="1938992"/>
          </a:xfrm>
          <a:prstGeom prst="rect">
            <a:avLst/>
          </a:prstGeom>
          <a:noFill/>
        </p:spPr>
        <p:txBody>
          <a:bodyPr wrap="square">
            <a:spAutoFit/>
          </a:bodyPr>
          <a:lstStyle/>
          <a:p>
            <a:r>
              <a:rPr lang="en-US" sz="3000" b="1" dirty="0"/>
              <a:t>Ameren Illinois (electric)</a:t>
            </a:r>
            <a:endParaRPr lang="en-US" sz="3000" dirty="0"/>
          </a:p>
          <a:p>
            <a:r>
              <a:rPr lang="en-US" sz="3000" b="1" dirty="0"/>
              <a:t>Rate-hike request: </a:t>
            </a:r>
            <a:r>
              <a:rPr lang="en-US" sz="3000" dirty="0"/>
              <a:t>$435.6 million over four years. </a:t>
            </a:r>
          </a:p>
          <a:p>
            <a:r>
              <a:rPr lang="en-US" sz="3000" b="1" dirty="0"/>
              <a:t>When filed: </a:t>
            </a:r>
            <a:r>
              <a:rPr lang="en-US" sz="3000" dirty="0"/>
              <a:t>Jan. 20</a:t>
            </a:r>
          </a:p>
          <a:p>
            <a:r>
              <a:rPr lang="en-US" sz="3000" b="1" dirty="0"/>
              <a:t>How it will impact consumers: Unknown</a:t>
            </a:r>
            <a:endParaRPr lang="en-US" sz="3000" dirty="0"/>
          </a:p>
        </p:txBody>
      </p:sp>
      <p:sp>
        <p:nvSpPr>
          <p:cNvPr id="5" name="TextBox 4">
            <a:extLst>
              <a:ext uri="{FF2B5EF4-FFF2-40B4-BE49-F238E27FC236}">
                <a16:creationId xmlns:a16="http://schemas.microsoft.com/office/drawing/2014/main" xmlns="" id="{71EC334E-605F-B7E1-0E10-C201332ADF21}"/>
              </a:ext>
            </a:extLst>
          </p:cNvPr>
          <p:cNvSpPr txBox="1"/>
          <p:nvPr/>
        </p:nvSpPr>
        <p:spPr>
          <a:xfrm>
            <a:off x="942975" y="3029277"/>
            <a:ext cx="10248900" cy="3323987"/>
          </a:xfrm>
          <a:prstGeom prst="rect">
            <a:avLst/>
          </a:prstGeom>
          <a:noFill/>
        </p:spPr>
        <p:txBody>
          <a:bodyPr wrap="square">
            <a:spAutoFit/>
          </a:bodyPr>
          <a:lstStyle/>
          <a:p>
            <a:r>
              <a:rPr lang="en-US" sz="3000" b="1" dirty="0"/>
              <a:t>Ameren Illinois (gas)</a:t>
            </a:r>
            <a:endParaRPr lang="en-US" sz="3000" dirty="0"/>
          </a:p>
          <a:p>
            <a:r>
              <a:rPr lang="en-US" sz="3000" b="1" dirty="0"/>
              <a:t>Rate-hike request: </a:t>
            </a:r>
            <a:r>
              <a:rPr lang="en-US" sz="3000" dirty="0"/>
              <a:t>$160.4 million. (Ameren received a $76 million rate hike in January 2021.)</a:t>
            </a:r>
          </a:p>
          <a:p>
            <a:r>
              <a:rPr lang="en-US" sz="3000" b="1" dirty="0"/>
              <a:t>When filed: </a:t>
            </a:r>
            <a:r>
              <a:rPr lang="en-US" sz="3000" dirty="0"/>
              <a:t>Jan. 6</a:t>
            </a:r>
          </a:p>
          <a:p>
            <a:r>
              <a:rPr lang="en-US" sz="3000" b="1" dirty="0"/>
              <a:t>How it will impact consumers: </a:t>
            </a:r>
            <a:r>
              <a:rPr lang="en-US" sz="3000" b="1" dirty="0">
                <a:effectLst>
                  <a:outerShdw blurRad="38100" dist="38100" dir="2700000" algn="tl">
                    <a:srgbClr val="000000">
                      <a:alpha val="43137"/>
                    </a:srgbClr>
                  </a:outerShdw>
                </a:effectLst>
                <a:hlinkClick r:id="rId2">
                  <a:extLst>
                    <a:ext uri="{A12FA001-AC4F-418D-AE19-62706E023703}">
                      <ahyp:hlinkClr xmlns:ahyp="http://schemas.microsoft.com/office/drawing/2018/hyperlinkcolor" xmlns="" val="tx"/>
                    </a:ext>
                  </a:extLst>
                </a:hlinkClick>
              </a:rPr>
              <a:t>In a public </a:t>
            </a:r>
            <a:r>
              <a:rPr lang="en-US" sz="3000" b="1" dirty="0">
                <a:hlinkClick r:id="rId2">
                  <a:extLst>
                    <a:ext uri="{A12FA001-AC4F-418D-AE19-62706E023703}">
                      <ahyp:hlinkClr xmlns:ahyp="http://schemas.microsoft.com/office/drawing/2018/hyperlinkcolor" xmlns="" val="tx"/>
                    </a:ext>
                  </a:extLst>
                </a:hlinkClick>
              </a:rPr>
              <a:t>notice</a:t>
            </a:r>
            <a:r>
              <a:rPr lang="en-US" sz="3000" b="1" dirty="0">
                <a:effectLst>
                  <a:outerShdw blurRad="38100" dist="38100" dir="2700000" algn="tl">
                    <a:srgbClr val="000000">
                      <a:alpha val="43137"/>
                    </a:srgbClr>
                  </a:outerShdw>
                </a:effectLst>
                <a:hlinkClick r:id="rId2">
                  <a:extLst>
                    <a:ext uri="{A12FA001-AC4F-418D-AE19-62706E023703}">
                      <ahyp:hlinkClr xmlns:ahyp="http://schemas.microsoft.com/office/drawing/2018/hyperlinkcolor" xmlns="" val="tx"/>
                    </a:ext>
                  </a:extLst>
                </a:hlinkClick>
              </a:rPr>
              <a:t>,  </a:t>
            </a:r>
            <a:r>
              <a:rPr lang="en-US" sz="3000" dirty="0"/>
              <a:t>Ameren said a residential customer using about 745 </a:t>
            </a:r>
            <a:r>
              <a:rPr lang="en-US" sz="3000" dirty="0" err="1"/>
              <a:t>therms</a:t>
            </a:r>
            <a:r>
              <a:rPr lang="en-US" sz="3000" dirty="0"/>
              <a:t> a year, or about 62 </a:t>
            </a:r>
            <a:r>
              <a:rPr lang="en-US" sz="3000" dirty="0" err="1"/>
              <a:t>therms</a:t>
            </a:r>
            <a:r>
              <a:rPr lang="en-US" sz="3000" dirty="0"/>
              <a:t> monthly, would pay an extra $6.68 a month.</a:t>
            </a:r>
          </a:p>
        </p:txBody>
      </p:sp>
    </p:spTree>
    <p:extLst>
      <p:ext uri="{BB962C8B-B14F-4D97-AF65-F5344CB8AC3E}">
        <p14:creationId xmlns:p14="http://schemas.microsoft.com/office/powerpoint/2010/main" val="268774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A9C15D4-2EE7-4D05-B87C-91D1F3B960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ED7B0FB-9654-4441-9545-02D458B68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E2C065C-DE35-A5F8-B372-2508BBBEDEAC}"/>
              </a:ext>
            </a:extLst>
          </p:cNvPr>
          <p:cNvSpPr>
            <a:spLocks noGrp="1"/>
          </p:cNvSpPr>
          <p:nvPr>
            <p:ph type="title"/>
          </p:nvPr>
        </p:nvSpPr>
        <p:spPr>
          <a:xfrm>
            <a:off x="641074" y="1588878"/>
            <a:ext cx="2844002" cy="3680244"/>
          </a:xfrm>
        </p:spPr>
        <p:txBody>
          <a:bodyPr>
            <a:normAutofit/>
          </a:bodyPr>
          <a:lstStyle/>
          <a:p>
            <a:pPr algn="l"/>
            <a:r>
              <a:rPr lang="en-US" sz="3400" b="1">
                <a:solidFill>
                  <a:srgbClr val="FFFFFF"/>
                </a:solidFill>
              </a:rPr>
              <a:t>Why is this price spike happening?</a:t>
            </a:r>
            <a:endParaRPr lang="en-US" sz="3400">
              <a:solidFill>
                <a:srgbClr val="FFFFFF"/>
              </a:solidFill>
            </a:endParaRPr>
          </a:p>
        </p:txBody>
      </p:sp>
      <p:pic>
        <p:nvPicPr>
          <p:cNvPr id="12" name="Picture 11">
            <a:extLst>
              <a:ext uri="{FF2B5EF4-FFF2-40B4-BE49-F238E27FC236}">
                <a16:creationId xmlns:a16="http://schemas.microsoft.com/office/drawing/2014/main" xmlns="" id="{7BB94C57-FDF3-45A3-9D1F-904523D795D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xmlns="" id="{5E1C0458-E424-98CE-0EA9-8F39C6F13E30}"/>
              </a:ext>
            </a:extLst>
          </p:cNvPr>
          <p:cNvSpPr>
            <a:spLocks noGrp="1"/>
          </p:cNvSpPr>
          <p:nvPr>
            <p:ph sz="quarter" idx="13"/>
          </p:nvPr>
        </p:nvSpPr>
        <p:spPr>
          <a:xfrm>
            <a:off x="4634794" y="570451"/>
            <a:ext cx="6642806" cy="5712903"/>
          </a:xfrm>
        </p:spPr>
        <p:txBody>
          <a:bodyPr anchor="ctr">
            <a:normAutofit/>
          </a:bodyPr>
          <a:lstStyle/>
          <a:p>
            <a:pPr>
              <a:lnSpc>
                <a:spcPct val="110000"/>
              </a:lnSpc>
            </a:pPr>
            <a:r>
              <a:rPr lang="en-US" sz="1400" dirty="0"/>
              <a:t>This is related to several factors, many of which have impacted energy markets across the world.</a:t>
            </a:r>
          </a:p>
          <a:p>
            <a:pPr>
              <a:lnSpc>
                <a:spcPct val="110000"/>
              </a:lnSpc>
              <a:buFont typeface="Arial" panose="020B0604020202020204" pitchFamily="34" charset="0"/>
              <a:buChar char="•"/>
            </a:pPr>
            <a:r>
              <a:rPr lang="en-US" sz="1400" b="1" dirty="0">
                <a:effectLst/>
                <a:hlinkClick r:id="rId3">
                  <a:extLst>
                    <a:ext uri="{A12FA001-AC4F-418D-AE19-62706E023703}">
                      <ahyp:hlinkClr xmlns:ahyp="http://schemas.microsoft.com/office/drawing/2018/hyperlinkcolor" xmlns="" val="tx"/>
                    </a:ext>
                  </a:extLst>
                </a:hlinkClick>
              </a:rPr>
              <a:t>Natural gas prices</a:t>
            </a:r>
            <a:r>
              <a:rPr lang="en-US" sz="1400" b="0" dirty="0">
                <a:effectLst/>
              </a:rPr>
              <a:t> have been at extremely high levels for more than a year because of multiple factors, including, most recently, the Russian invasion of Ukraine. The high gas prices have now led to high electricity prices–because natural gas is often used to generate power. </a:t>
            </a:r>
            <a:r>
              <a:rPr lang="en-US" sz="1400" b="1" dirty="0">
                <a:solidFill>
                  <a:srgbClr val="FF0000"/>
                </a:solidFill>
                <a:effectLst/>
                <a:latin typeface="Arial" panose="020B0604020202020204" pitchFamily="34" charset="0"/>
                <a:ea typeface="Calibri" panose="020F0502020204030204" pitchFamily="34" charset="0"/>
              </a:rPr>
              <a:t>UPDATE: </a:t>
            </a:r>
            <a:r>
              <a:rPr lang="en-US" sz="1400" b="1" dirty="0">
                <a:solidFill>
                  <a:srgbClr val="222222"/>
                </a:solidFill>
                <a:effectLst/>
                <a:latin typeface="Arial" panose="020B0604020202020204" pitchFamily="34" charset="0"/>
                <a:ea typeface="Calibri" panose="020F0502020204030204" pitchFamily="34" charset="0"/>
              </a:rPr>
              <a:t>The Energy Department predicts Midwest gas customers could pay about 33% more to stay warm this winter. And some Illinois predictions are as high as 59%. </a:t>
            </a:r>
            <a:r>
              <a:rPr lang="en-US" sz="1400" b="1" dirty="0">
                <a:effectLst/>
                <a:latin typeface="Calibri" panose="020F0502020204030204" pitchFamily="34" charset="0"/>
                <a:ea typeface="Calibri" panose="020F0502020204030204" pitchFamily="34" charset="0"/>
              </a:rPr>
              <a:t> Citizen's utility board announcement 10/25/2022.</a:t>
            </a:r>
            <a:endParaRPr lang="en-US" sz="1400" b="1" dirty="0">
              <a:effectLst/>
            </a:endParaRPr>
          </a:p>
          <a:p>
            <a:pPr>
              <a:lnSpc>
                <a:spcPct val="110000"/>
              </a:lnSpc>
              <a:buFont typeface="Arial" panose="020B0604020202020204" pitchFamily="34" charset="0"/>
              <a:buChar char="•"/>
            </a:pPr>
            <a:r>
              <a:rPr lang="en-US" sz="1400" b="0" dirty="0">
                <a:effectLst/>
              </a:rPr>
              <a:t>Adding to the high energy price is a recent electric “capacity” auction held by the Midcontinent Independent System Operator (MISO), the power grid operator for all or parts of 14 states, including Central and Southern Illinois. Capacity costs, which are wrapped into the price we pay for electricity, are payments we make to power plant operators to have adequate reserve electricity. </a:t>
            </a:r>
            <a:r>
              <a:rPr lang="en-US" sz="1400" b="1" u="sng" dirty="0">
                <a:effectLst/>
              </a:rPr>
              <a:t>The capacity cost is determined by a yearly auction, and in the most recent auction, in April 2022, the price rose from $5/</a:t>
            </a:r>
            <a:r>
              <a:rPr lang="en-US" sz="1400" b="1" u="sng" dirty="0" err="1">
                <a:effectLst/>
              </a:rPr>
              <a:t>MegaWatt</a:t>
            </a:r>
            <a:r>
              <a:rPr lang="en-US" sz="1400" b="1" u="sng" dirty="0">
                <a:effectLst/>
              </a:rPr>
              <a:t> (MW)-day to $236.66/MW-day in several Midwestern states, including Illinois (part of MISO’s Zone 4). </a:t>
            </a:r>
            <a:r>
              <a:rPr lang="en-US" sz="1400" b="0" dirty="0">
                <a:effectLst/>
              </a:rPr>
              <a:t>The increase was “driven by an uptick in projected electricity use and a dip in power supply,” </a:t>
            </a:r>
            <a:r>
              <a:rPr lang="en-US" sz="1400" dirty="0">
                <a:effectLst/>
                <a:hlinkClick r:id="rId4">
                  <a:extLst>
                    <a:ext uri="{A12FA001-AC4F-418D-AE19-62706E023703}">
                      <ahyp:hlinkClr xmlns:ahyp="http://schemas.microsoft.com/office/drawing/2018/hyperlinkcolor" xmlns="" val="tx"/>
                    </a:ext>
                  </a:extLst>
                </a:hlinkClick>
              </a:rPr>
              <a:t>Utility Dive reported.</a:t>
            </a:r>
            <a:endParaRPr lang="en-US" sz="1400" dirty="0">
              <a:effectLst/>
            </a:endParaRPr>
          </a:p>
          <a:p>
            <a:pPr>
              <a:lnSpc>
                <a:spcPct val="110000"/>
              </a:lnSpc>
            </a:pPr>
            <a:endParaRPr lang="en-US" sz="1400" dirty="0"/>
          </a:p>
        </p:txBody>
      </p:sp>
      <p:pic>
        <p:nvPicPr>
          <p:cNvPr id="14" name="Picture 13">
            <a:extLst>
              <a:ext uri="{FF2B5EF4-FFF2-40B4-BE49-F238E27FC236}">
                <a16:creationId xmlns:a16="http://schemas.microsoft.com/office/drawing/2014/main" xmlns="" id="{6AEBDF1A-221A-4497-BBA9-57A70D16151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221238724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65724</TotalTime>
  <Words>2651</Words>
  <Application>Microsoft Office PowerPoint</Application>
  <PresentationFormat>Widescreen</PresentationFormat>
  <Paragraphs>306</Paragraphs>
  <Slides>67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MS Gothic</vt:lpstr>
      <vt:lpstr>Algerian</vt:lpstr>
      <vt:lpstr>Arial</vt:lpstr>
      <vt:lpstr>Calibri</vt:lpstr>
      <vt:lpstr>inherit</vt:lpstr>
      <vt:lpstr>Times New Roman</vt:lpstr>
      <vt:lpstr>Tw Cen MT</vt:lpstr>
      <vt:lpstr>Droplet</vt:lpstr>
      <vt:lpstr>ENERGY EFFICIENCY PROGRAM</vt:lpstr>
      <vt:lpstr>IRWA Energy Efficiency Program</vt:lpstr>
      <vt:lpstr>ENERGY EFFICIENCY</vt:lpstr>
      <vt:lpstr>RATES &amp; STRUCTURES</vt:lpstr>
      <vt:lpstr>June 1, 2022 Electricity Price Spike in Central and Southern Illinois </vt:lpstr>
      <vt:lpstr>PowerPoint Presentation</vt:lpstr>
      <vt:lpstr>PowerPoint Presentation</vt:lpstr>
      <vt:lpstr>PowerPoint Presentation</vt:lpstr>
      <vt:lpstr>Why is this price spike happening?</vt:lpstr>
      <vt:lpstr>Hours – Peak vs non-peak</vt:lpstr>
      <vt:lpstr>PowerPoint Presentation</vt:lpstr>
      <vt:lpstr>PowerPoint Presentation</vt:lpstr>
      <vt:lpstr>PowerPoint Presentation</vt:lpstr>
      <vt:lpstr>PowerPoint Presentation</vt:lpstr>
      <vt:lpstr>PowerPoint Presentation</vt:lpstr>
      <vt:lpstr>WHAT DOES AN ASSESSMENT CONSIST OF?</vt:lpstr>
      <vt:lpstr>PowerPoint Presentation</vt:lpstr>
      <vt:lpstr>What do you provide?</vt:lpstr>
      <vt:lpstr>Potential cost savings</vt:lpstr>
      <vt:lpstr>How we use energy in our plants</vt:lpstr>
      <vt:lpstr>Motors typically make up 90% of the potable water load (pumping) and 70% or more of wastewater system (aeration and pumping). They are the single most important thing to look at regarding energy usage in these systems. </vt:lpstr>
      <vt:lpstr>Premium efficiency motors</vt:lpstr>
      <vt:lpstr>PowerPoint Presentation</vt:lpstr>
      <vt:lpstr>PowerPoint Presentation</vt:lpstr>
      <vt:lpstr>PowerPoint Presentation</vt:lpstr>
      <vt:lpstr>PowerPoint Presentation</vt:lpstr>
      <vt:lpstr>PowerPoint Presentation</vt:lpstr>
      <vt:lpstr>PowerPoint Presentation</vt:lpstr>
      <vt:lpstr>Possible VFD Opportunities</vt:lpstr>
      <vt:lpstr>Variable frequency drives</vt:lpstr>
      <vt:lpstr>VFD BENEFITS</vt:lpstr>
      <vt:lpstr>VFD BENEFITS</vt:lpstr>
      <vt:lpstr>PowerPoint Presentation</vt:lpstr>
      <vt:lpstr>Treatment efficiency </vt:lpstr>
      <vt:lpstr>Climate control/hvac</vt:lpstr>
      <vt:lpstr>CHANGE YOUR FILTERS!!!!!</vt:lpstr>
      <vt:lpstr>CLEAN YOUR CONDENSOR COILS!!!!</vt:lpstr>
      <vt:lpstr>PowerPoint Presentation</vt:lpstr>
      <vt:lpstr>PowerPoint Presentation</vt:lpstr>
      <vt:lpstr>PowerPoint Presentation</vt:lpstr>
      <vt:lpstr>LIGHTING</vt:lpstr>
      <vt:lpstr>PowerPoint Presentation</vt:lpstr>
      <vt:lpstr>PowerPoint Presentation</vt:lpstr>
      <vt:lpstr>Building </vt:lpstr>
      <vt:lpstr>Easy energy efficient  measures to achieve </vt:lpstr>
      <vt:lpstr>https://amerenillinoissavings.com/</vt:lpstr>
      <vt:lpstr>PowerPoint Presentation</vt:lpstr>
      <vt:lpstr>Federal &amp; state grants and loans for energy efficiency</vt:lpstr>
      <vt:lpstr>PowerPoint Presentation</vt:lpstr>
      <vt:lpstr>PowerPoint Presentation</vt:lpstr>
      <vt:lpstr>PowerPoint Presentation</vt:lpstr>
      <vt:lpstr>PowerPoint Presentation</vt:lpstr>
      <vt:lpstr>Energy Savings Projects &amp; Payback Years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you thinking?</vt:lpstr>
      <vt:lpstr>Illinois Rural Water Association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Illinois water operator’s 11th annual Winter Conference</dc:title>
  <dc:creator>Brandon Windell</dc:creator>
  <cp:lastModifiedBy>Heather McLeod</cp:lastModifiedBy>
  <cp:revision>94</cp:revision>
  <cp:lastPrinted>2022-04-25T17:57:14Z</cp:lastPrinted>
  <dcterms:created xsi:type="dcterms:W3CDTF">2019-01-11T20:10:15Z</dcterms:created>
  <dcterms:modified xsi:type="dcterms:W3CDTF">2023-07-18T13:44:36Z</dcterms:modified>
</cp:coreProperties>
</file>